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3" r:id="rId5"/>
  </p:sldMasterIdLst>
  <p:notesMasterIdLst>
    <p:notesMasterId r:id="rId20"/>
  </p:notesMasterIdLst>
  <p:handoutMasterIdLst>
    <p:handoutMasterId r:id="rId21"/>
  </p:handoutMasterIdLst>
  <p:sldIdLst>
    <p:sldId id="256" r:id="rId6"/>
    <p:sldId id="257" r:id="rId7"/>
    <p:sldId id="259" r:id="rId8"/>
    <p:sldId id="258" r:id="rId9"/>
    <p:sldId id="260" r:id="rId10"/>
    <p:sldId id="261" r:id="rId11"/>
    <p:sldId id="262" r:id="rId12"/>
    <p:sldId id="263" r:id="rId13"/>
    <p:sldId id="267" r:id="rId14"/>
    <p:sldId id="268" r:id="rId15"/>
    <p:sldId id="269" r:id="rId16"/>
    <p:sldId id="264" r:id="rId17"/>
    <p:sldId id="265" r:id="rId18"/>
    <p:sldId id="266" r:id="rId19"/>
  </p:sldIdLst>
  <p:sldSz cx="12188825" cy="6858000"/>
  <p:notesSz cx="9926638" cy="6797675"/>
  <p:defaultTextStyle>
    <a:defPPr>
      <a:defRPr lang="en-US"/>
    </a:defPPr>
    <a:lvl1pPr marL="0" algn="l" defTabSz="45718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81" algn="l" defTabSz="45718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61" algn="l" defTabSz="45718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543" algn="l" defTabSz="45718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724" algn="l" defTabSz="45718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905" algn="l" defTabSz="45718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085" algn="l" defTabSz="45718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267" algn="l" defTabSz="45718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448" algn="l" defTabSz="45718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4319">
          <p15:clr>
            <a:srgbClr val="A4A3A4"/>
          </p15:clr>
        </p15:guide>
        <p15:guide id="2" pos="686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141">
          <p15:clr>
            <a:srgbClr val="A4A3A4"/>
          </p15:clr>
        </p15:guide>
        <p15:guide id="2" pos="3127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rian Jeff" initials="BRJ" lastIdx="2" clrIdx="0"/>
  <p:cmAuthor id="1" name="eploof" initials="ehp" lastIdx="68" clrIdx="1"/>
  <p:cmAuthor id="2" name="Stuart Waldron" initials="IH" lastIdx="0" clrIdx="2"/>
  <p:cmAuthor id="3" name="Stuart Waldron" initials="" lastIdx="3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128CAB"/>
    <a:srgbClr val="3636D6"/>
    <a:srgbClr val="FF6464"/>
    <a:srgbClr val="99CCFF"/>
    <a:srgbClr val="0033CC"/>
    <a:srgbClr val="D5DF73"/>
    <a:srgbClr val="F2EF86"/>
    <a:srgbClr val="C2BE14"/>
    <a:srgbClr val="808000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53" autoAdjust="0"/>
    <p:restoredTop sz="98889" autoAdjust="0"/>
  </p:normalViewPr>
  <p:slideViewPr>
    <p:cSldViewPr snapToGrid="0">
      <p:cViewPr>
        <p:scale>
          <a:sx n="60" d="100"/>
          <a:sy n="60" d="100"/>
        </p:scale>
        <p:origin x="-892" y="-208"/>
      </p:cViewPr>
      <p:guideLst>
        <p:guide orient="horz" pos="903"/>
        <p:guide orient="horz" pos="3839"/>
        <p:guide pos="517"/>
        <p:guide pos="690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85" d="100"/>
          <a:sy n="85" d="100"/>
        </p:scale>
        <p:origin x="-3096" y="-84"/>
      </p:cViewPr>
      <p:guideLst>
        <p:guide orient="horz" pos="2141"/>
        <p:guide pos="312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1543" cy="339884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22800" y="0"/>
            <a:ext cx="4301543" cy="339884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/>
            </a:lvl1pPr>
          </a:lstStyle>
          <a:p>
            <a:fld id="{E72D30EF-8F20-0B47-8B5D-39A8BC29E860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6456612"/>
            <a:ext cx="4301543" cy="339884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22800" y="6456612"/>
            <a:ext cx="4301543" cy="339884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/>
            </a:lvl1pPr>
          </a:lstStyle>
          <a:p>
            <a:fld id="{5AD7AEC5-6202-3E49-9724-6DF8556784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863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wmf>
</file>

<file path=ppt/media/image2.jpeg>
</file>

<file path=ppt/media/image4.jpeg>
</file>

<file path=ppt/media/image5.jp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1543" cy="339884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2800" y="0"/>
            <a:ext cx="4301543" cy="339884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/>
            </a:lvl1pPr>
          </a:lstStyle>
          <a:p>
            <a:fld id="{77EDD36E-1E02-F241-9611-1F1D9EAAD326}" type="datetimeFigureOut">
              <a:rPr lang="en-US" smtClean="0"/>
              <a:pPr/>
              <a:t>11/24/2016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31" tIns="46516" rIns="93031" bIns="4651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</p:spPr>
        <p:txBody>
          <a:bodyPr vert="horz" lIns="93031" tIns="46516" rIns="93031" bIns="46516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6456612"/>
            <a:ext cx="4301543" cy="339884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2800" y="6456612"/>
            <a:ext cx="4301543" cy="339884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/>
            </a:lvl1pPr>
          </a:lstStyle>
          <a:p>
            <a:fld id="{579786E7-EDAB-724E-B5AE-1BDD6B8AC6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2683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18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1" algn="l" defTabSz="45718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1" algn="l" defTabSz="45718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3" algn="l" defTabSz="45718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4" algn="l" defTabSz="45718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5" algn="l" defTabSz="45718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85" algn="l" defTabSz="45718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67" algn="l" defTabSz="45718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48" algn="l" defTabSz="45718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19191" y="395793"/>
            <a:ext cx="6996765" cy="1168411"/>
          </a:xfrm>
        </p:spPr>
        <p:txBody>
          <a:bodyPr/>
          <a:lstStyle>
            <a:lvl1pPr>
              <a:lnSpc>
                <a:spcPts val="4533"/>
              </a:lnSpc>
              <a:defRPr sz="4400" b="0" spc="0">
                <a:solidFill>
                  <a:schemeClr val="bg1"/>
                </a:solidFill>
              </a:defRPr>
            </a:lvl1pPr>
          </a:lstStyle>
          <a:p>
            <a:r>
              <a:rPr lang="en-GB" noProof="0" dirty="0" smtClean="0"/>
              <a:t>Click to edit </a:t>
            </a:r>
            <a:br>
              <a:rPr lang="en-GB" noProof="0" dirty="0" smtClean="0"/>
            </a:br>
            <a:r>
              <a:rPr lang="en-GB" noProof="0" dirty="0" smtClean="0"/>
              <a:t>master title style</a:t>
            </a:r>
            <a:endParaRPr lang="en-GB" noProof="0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9429" y="3272367"/>
            <a:ext cx="1387151" cy="4145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11975" y="3366959"/>
            <a:ext cx="5173786" cy="4281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700" spc="0">
                <a:solidFill>
                  <a:schemeClr val="bg1"/>
                </a:solidFill>
              </a:defRPr>
            </a:lvl2pPr>
            <a:lvl3pPr marL="0" indent="0">
              <a:lnSpc>
                <a:spcPts val="2666"/>
              </a:lnSpc>
              <a:spcBef>
                <a:spcPts val="1066"/>
              </a:spcBef>
              <a:buFontTx/>
              <a:buNone/>
              <a:defRPr sz="2700" spc="-67">
                <a:solidFill>
                  <a:schemeClr val="bg1"/>
                </a:solidFill>
              </a:defRPr>
            </a:lvl3pPr>
            <a:lvl4pPr marL="0" indent="0">
              <a:lnSpc>
                <a:spcPts val="2666"/>
              </a:lnSpc>
              <a:buFontTx/>
              <a:buNone/>
              <a:defRPr sz="2700" spc="-67">
                <a:solidFill>
                  <a:schemeClr val="bg1"/>
                </a:solidFill>
              </a:defRPr>
            </a:lvl4pPr>
            <a:lvl5pPr marL="0" indent="0">
              <a:lnSpc>
                <a:spcPts val="2666"/>
              </a:lnSpc>
              <a:buFontTx/>
              <a:buNone/>
              <a:defRPr sz="2700" spc="-67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 smtClean="0"/>
              <a:t>Speaker name</a:t>
            </a:r>
          </a:p>
          <a:p>
            <a:pPr lvl="0"/>
            <a:endParaRPr lang="en-GB" noProof="0" dirty="0" smtClean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3111975" y="5438820"/>
            <a:ext cx="5173786" cy="30358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spc="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700" spc="0">
                <a:solidFill>
                  <a:schemeClr val="bg1"/>
                </a:solidFill>
              </a:defRPr>
            </a:lvl2pPr>
            <a:lvl3pPr marL="0" indent="0">
              <a:lnSpc>
                <a:spcPts val="2666"/>
              </a:lnSpc>
              <a:spcBef>
                <a:spcPts val="1066"/>
              </a:spcBef>
              <a:buFontTx/>
              <a:buNone/>
              <a:defRPr sz="2700" spc="-67">
                <a:solidFill>
                  <a:schemeClr val="bg1"/>
                </a:solidFill>
              </a:defRPr>
            </a:lvl3pPr>
            <a:lvl4pPr marL="0" indent="0">
              <a:lnSpc>
                <a:spcPts val="2666"/>
              </a:lnSpc>
              <a:buFontTx/>
              <a:buNone/>
              <a:defRPr sz="2700" spc="-67">
                <a:solidFill>
                  <a:schemeClr val="bg1"/>
                </a:solidFill>
              </a:defRPr>
            </a:lvl4pPr>
            <a:lvl5pPr marL="0" indent="0">
              <a:lnSpc>
                <a:spcPts val="2666"/>
              </a:lnSpc>
              <a:buFontTx/>
              <a:buNone/>
              <a:defRPr sz="2700" spc="-67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 smtClean="0"/>
              <a:t>Location / Meeting / Speaking venue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117539" y="3805024"/>
            <a:ext cx="5167677" cy="428313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Title / Affiliation</a:t>
            </a:r>
            <a:endParaRPr lang="en-US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3111975" y="5749044"/>
            <a:ext cx="5173786" cy="30358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spc="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700" spc="0">
                <a:solidFill>
                  <a:schemeClr val="bg1"/>
                </a:solidFill>
              </a:defRPr>
            </a:lvl2pPr>
            <a:lvl3pPr marL="0" indent="0">
              <a:lnSpc>
                <a:spcPts val="2666"/>
              </a:lnSpc>
              <a:spcBef>
                <a:spcPts val="1066"/>
              </a:spcBef>
              <a:buFontTx/>
              <a:buNone/>
              <a:defRPr sz="2700" spc="-67">
                <a:solidFill>
                  <a:schemeClr val="bg1"/>
                </a:solidFill>
              </a:defRPr>
            </a:lvl3pPr>
            <a:lvl4pPr marL="0" indent="0">
              <a:lnSpc>
                <a:spcPts val="2666"/>
              </a:lnSpc>
              <a:buFontTx/>
              <a:buNone/>
              <a:defRPr sz="2700" spc="-67">
                <a:solidFill>
                  <a:schemeClr val="bg1"/>
                </a:solidFill>
              </a:defRPr>
            </a:lvl4pPr>
            <a:lvl5pPr marL="0" indent="0">
              <a:lnSpc>
                <a:spcPts val="2666"/>
              </a:lnSpc>
              <a:buFontTx/>
              <a:buNone/>
              <a:defRPr sz="2700" spc="-67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 smtClean="0"/>
              <a:t>Month / day / year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2154554" y="423333"/>
            <a:ext cx="2154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Title 44pt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2421256" y="3652250"/>
            <a:ext cx="2421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Affiliations 24pt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-2421256" y="5546822"/>
            <a:ext cx="2421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20pt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</p:txBody>
      </p:sp>
      <p:sp>
        <p:nvSpPr>
          <p:cNvPr id="13" name="Footer Placeholder 4"/>
          <p:cNvSpPr txBox="1">
            <a:spLocks/>
          </p:cNvSpPr>
          <p:nvPr userDrawn="1"/>
        </p:nvSpPr>
        <p:spPr>
          <a:xfrm>
            <a:off x="3112886" y="6370971"/>
            <a:ext cx="3859795" cy="137645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lnSpc>
                <a:spcPts val="1000"/>
              </a:lnSpc>
              <a:defRPr sz="800" kern="1200" spc="-5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0" dirty="0" smtClean="0">
                <a:solidFill>
                  <a:schemeClr val="bg2"/>
                </a:solidFill>
                <a:latin typeface="Gill Sans MT"/>
              </a:rPr>
              <a:t>Confidential © ARM 2016 </a:t>
            </a:r>
            <a:endParaRPr lang="en-GB" sz="1200" b="0" dirty="0">
              <a:solidFill>
                <a:schemeClr val="bg2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3142793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14"/>
          </p:nvPr>
        </p:nvSpPr>
        <p:spPr>
          <a:xfrm>
            <a:off x="5652231" y="1416100"/>
            <a:ext cx="5730442" cy="4597399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 noProof="0" smtClean="0"/>
              <a:t>Click icon to add chart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17331" y="1433176"/>
            <a:ext cx="4545215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marR="0" indent="239937" algn="l" defTabSz="79554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39514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with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815498" y="1433178"/>
            <a:ext cx="10128104" cy="4564985"/>
          </a:xfrm>
        </p:spPr>
        <p:txBody>
          <a:bodyPr/>
          <a:lstStyle>
            <a:lvl1pPr>
              <a:defRPr sz="2100"/>
            </a:lvl1pPr>
          </a:lstStyle>
          <a:p>
            <a:r>
              <a:rPr lang="en-US" noProof="0" smtClean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296794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88825" cy="6866259"/>
          </a:xfrm>
        </p:spPr>
        <p:txBody>
          <a:bodyPr/>
          <a:lstStyle/>
          <a:p>
            <a:r>
              <a:rPr lang="en-US" noProof="0" smtClean="0"/>
              <a:t>Click icon to add picture</a:t>
            </a:r>
            <a:endParaRPr lang="en-GB" noProof="0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3659969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4"/>
          </p:nvPr>
        </p:nvSpPr>
        <p:spPr>
          <a:xfrm>
            <a:off x="817328" y="1433185"/>
            <a:ext cx="10133094" cy="4531823"/>
          </a:xfrm>
        </p:spPr>
        <p:txBody>
          <a:bodyPr/>
          <a:lstStyle>
            <a:lvl1pPr>
              <a:lnSpc>
                <a:spcPts val="1600"/>
              </a:lnSpc>
              <a:defRPr sz="1300">
                <a:latin typeface="+mj-lt"/>
              </a:defRPr>
            </a:lvl1pPr>
          </a:lstStyle>
          <a:p>
            <a:r>
              <a:rPr lang="en-US" noProof="0" smtClean="0"/>
              <a:t>Click icon to add table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717103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05375" y="6299410"/>
            <a:ext cx="672923" cy="201079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67800" y="2294400"/>
            <a:ext cx="10576445" cy="2294400"/>
          </a:xfrm>
        </p:spPr>
        <p:txBody>
          <a:bodyPr/>
          <a:lstStyle>
            <a:lvl1pPr marL="0" indent="0" algn="ctr">
              <a:lnSpc>
                <a:spcPts val="5599"/>
              </a:lnSpc>
              <a:buNone/>
              <a:defRPr sz="5400" spc="0">
                <a:solidFill>
                  <a:schemeClr val="bg2"/>
                </a:solidFill>
                <a:latin typeface="+mj-lt"/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2140242" y="3734400"/>
            <a:ext cx="7836359" cy="1219200"/>
          </a:xfrm>
        </p:spPr>
        <p:txBody>
          <a:bodyPr/>
          <a:lstStyle>
            <a:lvl1pPr marL="0" indent="0" algn="ctr">
              <a:lnSpc>
                <a:spcPts val="5599"/>
              </a:lnSpc>
              <a:buNone/>
              <a:defRPr sz="2400" spc="0">
                <a:solidFill>
                  <a:schemeClr val="bg2"/>
                </a:solidFill>
                <a:latin typeface="Gill Sans MT"/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824150" y="6370972"/>
            <a:ext cx="3859795" cy="137645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lnSpc>
                <a:spcPts val="1000"/>
              </a:lnSpc>
              <a:defRPr sz="800" kern="1200" spc="-5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0" dirty="0" smtClean="0">
                <a:solidFill>
                  <a:srgbClr val="FFFFFF"/>
                </a:solidFill>
                <a:latin typeface="Gill Sans MT"/>
              </a:rPr>
              <a:t>Confidential © ARM 2016 </a:t>
            </a:r>
            <a:endParaRPr lang="en-GB" sz="1200" b="0" dirty="0">
              <a:solidFill>
                <a:srgbClr val="FFFFFF"/>
              </a:solidFill>
              <a:latin typeface="Gill Sans MT"/>
            </a:endParaRPr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11247" y="6370972"/>
            <a:ext cx="316302" cy="13764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lnSpc>
                <a:spcPts val="1000"/>
              </a:lnSpc>
              <a:defRPr sz="800" kern="1200" spc="-5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4234901-3CD3-3044-A890-7A1D647B3CBE}" type="slidenum">
              <a:rPr lang="en-GB" sz="1200" smtClean="0">
                <a:solidFill>
                  <a:srgbClr val="FFFFFF"/>
                </a:solidFill>
                <a:latin typeface="Gill Sans MT"/>
              </a:rPr>
              <a:pPr/>
              <a:t>‹#›</a:t>
            </a:fld>
            <a:endParaRPr lang="en-GB" sz="1200" dirty="0">
              <a:solidFill>
                <a:srgbClr val="FFFFFF"/>
              </a:solidFill>
              <a:latin typeface="Gill Sans MT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-2218074" y="2449965"/>
            <a:ext cx="221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Text</a:t>
            </a:r>
            <a:r>
              <a:rPr lang="en-US" sz="1400" baseline="0" dirty="0" smtClean="0"/>
              <a:t> 5</a:t>
            </a:r>
            <a:r>
              <a:rPr lang="en-US" sz="1400" dirty="0" smtClean="0"/>
              <a:t>4pt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</p:txBody>
      </p:sp>
    </p:spTree>
    <p:extLst>
      <p:ext uri="{BB962C8B-B14F-4D97-AF65-F5344CB8AC3E}">
        <p14:creationId xmlns:p14="http://schemas.microsoft.com/office/powerpoint/2010/main" val="1825100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05375" y="6299410"/>
            <a:ext cx="672923" cy="201079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2794000"/>
            <a:ext cx="12188825" cy="1794800"/>
          </a:xfrm>
        </p:spPr>
        <p:txBody>
          <a:bodyPr/>
          <a:lstStyle>
            <a:lvl1pPr marL="0" indent="0" algn="ctr">
              <a:lnSpc>
                <a:spcPts val="5599"/>
              </a:lnSpc>
              <a:buNone/>
              <a:defRPr sz="5400" spc="0">
                <a:solidFill>
                  <a:schemeClr val="bg2"/>
                </a:solidFill>
                <a:latin typeface="+mj-lt"/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824150" y="6370972"/>
            <a:ext cx="3859795" cy="137645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lnSpc>
                <a:spcPts val="1000"/>
              </a:lnSpc>
              <a:defRPr sz="800" kern="1200" spc="-5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0" dirty="0" smtClean="0">
                <a:solidFill>
                  <a:srgbClr val="FFFFFF"/>
                </a:solidFill>
                <a:latin typeface="Gill Sans MT"/>
              </a:rPr>
              <a:t>Confidential © ARM 2016 </a:t>
            </a:r>
            <a:endParaRPr lang="en-GB" sz="1200" b="0" dirty="0">
              <a:solidFill>
                <a:srgbClr val="FFFFFF"/>
              </a:solidFill>
              <a:latin typeface="Gill Sans MT"/>
            </a:endParaRPr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411247" y="6370972"/>
            <a:ext cx="316302" cy="13764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lnSpc>
                <a:spcPts val="1000"/>
              </a:lnSpc>
              <a:defRPr sz="800" kern="1200" spc="-5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4234901-3CD3-3044-A890-7A1D647B3CBE}" type="slidenum">
              <a:rPr lang="en-GB" sz="1200" smtClean="0">
                <a:solidFill>
                  <a:srgbClr val="FFFFFF"/>
                </a:solidFill>
                <a:latin typeface="Gill Sans MT"/>
              </a:rPr>
              <a:pPr/>
              <a:t>‹#›</a:t>
            </a:fld>
            <a:endParaRPr lang="en-GB" sz="1200" dirty="0">
              <a:solidFill>
                <a:srgbClr val="FFFFFF"/>
              </a:solidFill>
              <a:latin typeface="Gill Sans MT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-2218074" y="2957955"/>
            <a:ext cx="221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Text</a:t>
            </a:r>
            <a:r>
              <a:rPr lang="en-US" sz="1400" baseline="0" dirty="0" smtClean="0"/>
              <a:t> 5</a:t>
            </a:r>
            <a:r>
              <a:rPr lang="en-US" sz="1400" dirty="0" smtClean="0"/>
              <a:t>4pt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</p:txBody>
      </p:sp>
    </p:spTree>
    <p:extLst>
      <p:ext uri="{BB962C8B-B14F-4D97-AF65-F5344CB8AC3E}">
        <p14:creationId xmlns:p14="http://schemas.microsoft.com/office/powerpoint/2010/main" val="37875917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>
            <a:lvl1pPr>
              <a:defRPr spc="0"/>
            </a:lvl1pPr>
          </a:lstStyle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16034" y="1433176"/>
            <a:ext cx="10129064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defRPr sz="2400" spc="0"/>
            </a:lvl1pPr>
            <a:lvl2pPr marL="479876" indent="-239937">
              <a:lnSpc>
                <a:spcPct val="100000"/>
              </a:lnSpc>
              <a:defRPr sz="2000" spc="0"/>
            </a:lvl2pPr>
            <a:lvl3pPr marL="719813" marR="0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 sz="2000" spc="0"/>
            </a:lvl3pPr>
            <a:lvl4pPr>
              <a:defRPr sz="2000"/>
            </a:lvl4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marL="959752" marR="0" lvl="3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/>
            </a:pPr>
            <a:r>
              <a:rPr lang="en-GB" noProof="0" dirty="0" smtClean="0"/>
              <a:t>Fourth level</a:t>
            </a:r>
          </a:p>
          <a:p>
            <a:pPr lvl="2"/>
            <a:endParaRPr lang="en-GB" noProof="0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834107" y="936043"/>
            <a:ext cx="10128250" cy="365125"/>
          </a:xfrm>
        </p:spPr>
        <p:txBody>
          <a:bodyPr/>
          <a:lstStyle>
            <a:lvl1pPr marL="0" indent="0">
              <a:buNone/>
              <a:defRPr sz="3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-2218074" y="1002155"/>
            <a:ext cx="221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Text</a:t>
            </a:r>
            <a:r>
              <a:rPr lang="en-US" sz="1400" baseline="0" dirty="0" smtClean="0"/>
              <a:t> 30</a:t>
            </a:r>
            <a:r>
              <a:rPr lang="en-US" sz="1400" dirty="0" smtClean="0"/>
              <a:t>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</p:txBody>
      </p:sp>
    </p:spTree>
    <p:extLst>
      <p:ext uri="{BB962C8B-B14F-4D97-AF65-F5344CB8AC3E}">
        <p14:creationId xmlns:p14="http://schemas.microsoft.com/office/powerpoint/2010/main" val="67488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17328" y="1433176"/>
            <a:ext cx="4798750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959752" marR="0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marL="959752" marR="0" lvl="3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/>
            </a:pPr>
            <a:r>
              <a:rPr lang="en-GB" noProof="0" dirty="0" smtClean="0"/>
              <a:t>Fourth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160613" y="1430867"/>
            <a:ext cx="4798750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indent="239937">
              <a:lnSpc>
                <a:spcPct val="100000"/>
              </a:lnSpc>
              <a:buFont typeface="Wingdings" charset="2"/>
              <a:buChar char="§"/>
              <a:defRPr sz="2000"/>
            </a:lvl4pPr>
            <a:lvl5pPr marL="161865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834107" y="936043"/>
            <a:ext cx="10128250" cy="365125"/>
          </a:xfrm>
        </p:spPr>
        <p:txBody>
          <a:bodyPr/>
          <a:lstStyle>
            <a:lvl1pPr marL="0" indent="0">
              <a:buNone/>
              <a:defRPr sz="3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-2218074" y="1002155"/>
            <a:ext cx="221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Text</a:t>
            </a:r>
            <a:r>
              <a:rPr lang="en-US" sz="1400" baseline="0" dirty="0" smtClean="0"/>
              <a:t> 30</a:t>
            </a:r>
            <a:r>
              <a:rPr lang="en-US" sz="1400" dirty="0" smtClean="0"/>
              <a:t>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</p:txBody>
      </p:sp>
    </p:spTree>
    <p:extLst>
      <p:ext uri="{BB962C8B-B14F-4D97-AF65-F5344CB8AC3E}">
        <p14:creationId xmlns:p14="http://schemas.microsoft.com/office/powerpoint/2010/main" val="967099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with col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17328" y="1860513"/>
            <a:ext cx="4798750" cy="4152937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959752" marR="0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marL="959752" marR="0" lvl="3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/>
            </a:pPr>
            <a:r>
              <a:rPr lang="en-GB" noProof="0" dirty="0" smtClean="0"/>
              <a:t>Fourth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160613" y="1859797"/>
            <a:ext cx="4798750" cy="4154400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indent="239937">
              <a:lnSpc>
                <a:spcPct val="100000"/>
              </a:lnSpc>
              <a:buFont typeface="Wingdings" charset="2"/>
              <a:buChar char="§"/>
              <a:defRPr sz="2000"/>
            </a:lvl4pPr>
            <a:lvl5pPr marL="161865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  <p:sp>
        <p:nvSpPr>
          <p:cNvPr id="5" name="Content Placeholder 5"/>
          <p:cNvSpPr>
            <a:spLocks noGrp="1"/>
          </p:cNvSpPr>
          <p:nvPr>
            <p:ph sz="quarter" idx="10" hasCustomPrompt="1"/>
          </p:nvPr>
        </p:nvSpPr>
        <p:spPr>
          <a:xfrm>
            <a:off x="820738" y="1433513"/>
            <a:ext cx="4818062" cy="365125"/>
          </a:xfrm>
        </p:spPr>
        <p:txBody>
          <a:bodyPr/>
          <a:lstStyle>
            <a:lvl1pPr marL="0" indent="0">
              <a:buNone/>
              <a:defRPr sz="3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6" hasCustomPrompt="1"/>
          </p:nvPr>
        </p:nvSpPr>
        <p:spPr>
          <a:xfrm>
            <a:off x="6160560" y="1433513"/>
            <a:ext cx="4818062" cy="365125"/>
          </a:xfrm>
        </p:spPr>
        <p:txBody>
          <a:bodyPr/>
          <a:lstStyle>
            <a:lvl1pPr marL="0" indent="0">
              <a:buNone/>
              <a:defRPr sz="3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6750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Guest header 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19191" y="395793"/>
            <a:ext cx="6996765" cy="1168411"/>
          </a:xfrm>
        </p:spPr>
        <p:txBody>
          <a:bodyPr/>
          <a:lstStyle>
            <a:lvl1pPr>
              <a:lnSpc>
                <a:spcPts val="4533"/>
              </a:lnSpc>
              <a:defRPr sz="4400" b="0" spc="0">
                <a:solidFill>
                  <a:schemeClr val="bg1"/>
                </a:solidFill>
              </a:defRPr>
            </a:lvl1pPr>
          </a:lstStyle>
          <a:p>
            <a:r>
              <a:rPr lang="en-GB" noProof="0" dirty="0" smtClean="0"/>
              <a:t>Click to edit </a:t>
            </a:r>
            <a:br>
              <a:rPr lang="en-GB" noProof="0" dirty="0" smtClean="0"/>
            </a:br>
            <a:r>
              <a:rPr lang="en-GB" noProof="0" dirty="0" smtClean="0"/>
              <a:t>master title style</a:t>
            </a:r>
            <a:endParaRPr lang="en-GB" noProof="0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111975" y="3366959"/>
            <a:ext cx="5173786" cy="227443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spc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400" spc="0">
                <a:solidFill>
                  <a:schemeClr val="bg1"/>
                </a:solidFill>
              </a:defRPr>
            </a:lvl2pPr>
            <a:lvl3pPr marL="0" indent="0">
              <a:lnSpc>
                <a:spcPts val="2666"/>
              </a:lnSpc>
              <a:spcBef>
                <a:spcPts val="1066"/>
              </a:spcBef>
              <a:buFontTx/>
              <a:buNone/>
              <a:defRPr sz="2700" spc="-67">
                <a:solidFill>
                  <a:schemeClr val="bg1"/>
                </a:solidFill>
              </a:defRPr>
            </a:lvl3pPr>
            <a:lvl4pPr marL="0" indent="0">
              <a:lnSpc>
                <a:spcPts val="2666"/>
              </a:lnSpc>
              <a:buFontTx/>
              <a:buNone/>
              <a:defRPr sz="2700" spc="-67">
                <a:solidFill>
                  <a:schemeClr val="bg1"/>
                </a:solidFill>
              </a:defRPr>
            </a:lvl4pPr>
            <a:lvl5pPr marL="0" indent="0">
              <a:lnSpc>
                <a:spcPts val="2666"/>
              </a:lnSpc>
              <a:buFontTx/>
              <a:buNone/>
              <a:defRPr sz="2700" spc="-67"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</p:txBody>
      </p:sp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3112886" y="6370971"/>
            <a:ext cx="3859795" cy="137645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lnSpc>
                <a:spcPts val="1000"/>
              </a:lnSpc>
              <a:defRPr sz="800" kern="1200" spc="-5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0" dirty="0" smtClean="0">
                <a:solidFill>
                  <a:schemeClr val="bg2"/>
                </a:solidFill>
                <a:latin typeface="Gill Sans MT"/>
              </a:rPr>
              <a:t>Confidential © ARM 2016 </a:t>
            </a:r>
            <a:endParaRPr lang="en-GB" sz="1200" b="0" dirty="0">
              <a:solidFill>
                <a:schemeClr val="bg2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14803047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>
            <a:lvl1pPr>
              <a:defRPr spc="0"/>
            </a:lvl1pPr>
          </a:lstStyle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17583" y="1435101"/>
            <a:ext cx="10129064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defRPr sz="2400" spc="0"/>
            </a:lvl1pPr>
            <a:lvl2pPr marL="479876" indent="-239937">
              <a:lnSpc>
                <a:spcPct val="100000"/>
              </a:lnSpc>
              <a:defRPr sz="2000" spc="0"/>
            </a:lvl2pPr>
            <a:lvl3pPr marL="719813" marR="0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 sz="2000" spc="0"/>
            </a:lvl3pPr>
            <a:lvl4pPr>
              <a:defRPr sz="2000"/>
            </a:lvl4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marL="959752" marR="0" lvl="3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/>
            </a:pPr>
            <a:r>
              <a:rPr lang="en-GB" noProof="0" dirty="0" smtClean="0"/>
              <a:t>Fourth level</a:t>
            </a:r>
          </a:p>
          <a:p>
            <a:pPr lvl="2"/>
            <a:endParaRPr lang="en-GB" noProof="0" dirty="0" smtClean="0"/>
          </a:p>
        </p:txBody>
      </p:sp>
    </p:spTree>
    <p:extLst>
      <p:ext uri="{BB962C8B-B14F-4D97-AF65-F5344CB8AC3E}">
        <p14:creationId xmlns:p14="http://schemas.microsoft.com/office/powerpoint/2010/main" val="2841544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cknowledgements">
    <p:bg>
      <p:bgPr>
        <a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9429" y="3272367"/>
            <a:ext cx="1387151" cy="41450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3112571" y="5155174"/>
            <a:ext cx="7841180" cy="11798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GB" sz="1400" dirty="0" smtClean="0">
                <a:solidFill>
                  <a:schemeClr val="bg2"/>
                </a:solidFill>
              </a:rPr>
              <a:t>The trademarks featured in this presentation are registered and/or unregistered trademarks of ARM Limited (or its subsidiaries) in the EU and/or elsewhere.  All rights reserved.  All other marks featured may be trademarks of their respective owners.</a:t>
            </a:r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1400" dirty="0" smtClean="0">
                <a:solidFill>
                  <a:schemeClr val="bg2"/>
                </a:solidFill>
              </a:rPr>
              <a:t>Copyright © 2016 ARM Limited</a:t>
            </a:r>
          </a:p>
          <a:p>
            <a:pPr>
              <a:spcAft>
                <a:spcPts val="400"/>
              </a:spcAft>
            </a:pPr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3112886" y="6390509"/>
            <a:ext cx="3859795" cy="137645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lnSpc>
                <a:spcPts val="1000"/>
              </a:lnSpc>
              <a:defRPr sz="800" kern="1200" spc="-5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0" dirty="0" smtClean="0">
                <a:solidFill>
                  <a:schemeClr val="bg2"/>
                </a:solidFill>
                <a:latin typeface="Gill Sans MT"/>
              </a:rPr>
              <a:t>Confidential © ARM 2016 </a:t>
            </a:r>
            <a:endParaRPr lang="en-GB" sz="1200" b="0" dirty="0">
              <a:solidFill>
                <a:schemeClr val="bg2"/>
              </a:solidFill>
              <a:latin typeface="Gill Sans MT"/>
            </a:endParaRPr>
          </a:p>
        </p:txBody>
      </p:sp>
    </p:spTree>
    <p:extLst>
      <p:ext uri="{BB962C8B-B14F-4D97-AF65-F5344CB8AC3E}">
        <p14:creationId xmlns:p14="http://schemas.microsoft.com/office/powerpoint/2010/main" val="23430612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17328" y="1433176"/>
            <a:ext cx="4798750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959752" marR="0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marL="959752" marR="0" lvl="3" indent="-239937" algn="l" defTabSz="604529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panose="05000000000000000000" pitchFamily="2" charset="2"/>
              <a:buChar char="§"/>
              <a:tabLst/>
              <a:defRPr/>
            </a:pPr>
            <a:r>
              <a:rPr lang="en-GB" noProof="0" dirty="0" smtClean="0"/>
              <a:t>Fourth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160613" y="1430867"/>
            <a:ext cx="4798750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indent="239937">
              <a:lnSpc>
                <a:spcPct val="100000"/>
              </a:lnSpc>
              <a:buFont typeface="Wingdings" charset="2"/>
              <a:buChar char="§"/>
              <a:defRPr sz="2000"/>
            </a:lvl4pPr>
            <a:lvl5pPr marL="161865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188719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17328" y="1433176"/>
            <a:ext cx="3119188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marR="0" indent="239937" algn="l" defTabSz="79554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9" hasCustomPrompt="1"/>
          </p:nvPr>
        </p:nvSpPr>
        <p:spPr>
          <a:xfrm>
            <a:off x="4322611" y="1433176"/>
            <a:ext cx="3119188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marR="0" indent="239937" algn="l" defTabSz="79554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20" hasCustomPrompt="1"/>
          </p:nvPr>
        </p:nvSpPr>
        <p:spPr>
          <a:xfrm>
            <a:off x="7830021" y="1433176"/>
            <a:ext cx="3119188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marR="0" indent="239937" algn="l" defTabSz="79554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82143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6" hasCustomPrompt="1"/>
          </p:nvPr>
        </p:nvSpPr>
        <p:spPr>
          <a:xfrm>
            <a:off x="817326" y="1433176"/>
            <a:ext cx="3119188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2117" indent="0">
              <a:lnSpc>
                <a:spcPts val="2666"/>
              </a:lnSpc>
              <a:buNone/>
              <a:defRPr sz="2400"/>
            </a:lvl4pPr>
            <a:lvl5pPr marL="161649" indent="-214292" defTabSz="-360895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9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320419" y="1433176"/>
            <a:ext cx="6635012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2117" indent="0">
              <a:lnSpc>
                <a:spcPts val="2666"/>
              </a:lnSpc>
              <a:buNone/>
              <a:defRPr sz="2400"/>
            </a:lvl4pPr>
            <a:lvl5pPr marL="161865" indent="-214292" defTabSz="-360895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287039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7840175" y="1433176"/>
            <a:ext cx="3119188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2117" indent="0">
              <a:lnSpc>
                <a:spcPts val="2666"/>
              </a:lnSpc>
              <a:buNone/>
              <a:defRPr sz="2400"/>
            </a:lvl4pPr>
            <a:lvl5pPr marL="161649" indent="-214292" defTabSz="-360895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  <a:endParaRPr lang="en-GB" noProof="0" dirty="0"/>
          </a:p>
        </p:txBody>
      </p:sp>
      <p:sp>
        <p:nvSpPr>
          <p:cNvPr id="10" name="Content Placeholder 2"/>
          <p:cNvSpPr>
            <a:spLocks noGrp="1"/>
          </p:cNvSpPr>
          <p:nvPr>
            <p:ph idx="17" hasCustomPrompt="1"/>
          </p:nvPr>
        </p:nvSpPr>
        <p:spPr>
          <a:xfrm>
            <a:off x="816821" y="1433176"/>
            <a:ext cx="6635012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2117" indent="0">
              <a:lnSpc>
                <a:spcPts val="2666"/>
              </a:lnSpc>
              <a:buNone/>
              <a:defRPr sz="2400"/>
            </a:lvl4pPr>
            <a:lvl5pPr marL="161865" indent="-214292" defTabSz="-360895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036048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6" hasCustomPrompt="1"/>
          </p:nvPr>
        </p:nvSpPr>
        <p:spPr>
          <a:xfrm>
            <a:off x="817326" y="1433176"/>
            <a:ext cx="3119188" cy="4564984"/>
          </a:xfrm>
        </p:spPr>
        <p:txBody>
          <a:bodyPr/>
          <a:lstStyle>
            <a:lvl1pPr marL="0" indent="0" algn="ctr">
              <a:lnSpc>
                <a:spcPct val="100000"/>
              </a:lnSpc>
              <a:buFont typeface="Arial"/>
              <a:buNone/>
              <a:defRPr sz="2400"/>
            </a:lvl1pPr>
            <a:lvl2pPr marL="323715" indent="-157416">
              <a:lnSpc>
                <a:spcPts val="2666"/>
              </a:lnSpc>
              <a:defRPr sz="2400"/>
            </a:lvl2pPr>
            <a:lvl3pPr marL="499930" indent="-155299">
              <a:lnSpc>
                <a:spcPts val="2666"/>
              </a:lnSpc>
              <a:defRPr sz="2400"/>
            </a:lvl3pPr>
            <a:lvl4pPr marL="2117" indent="0">
              <a:lnSpc>
                <a:spcPts val="2666"/>
              </a:lnSpc>
              <a:buNone/>
              <a:defRPr sz="2400"/>
            </a:lvl4pPr>
            <a:lvl5pPr marL="161649" indent="-214292" defTabSz="-360895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334164" y="1433176"/>
            <a:ext cx="3119188" cy="4564984"/>
          </a:xfrm>
        </p:spPr>
        <p:txBody>
          <a:bodyPr/>
          <a:lstStyle>
            <a:lvl1pPr marL="0" indent="0" algn="ctr">
              <a:lnSpc>
                <a:spcPct val="100000"/>
              </a:lnSpc>
              <a:buFont typeface="Arial"/>
              <a:buNone/>
              <a:defRPr sz="2400"/>
            </a:lvl1pPr>
            <a:lvl2pPr marL="323715" indent="-157416">
              <a:lnSpc>
                <a:spcPts val="2666"/>
              </a:lnSpc>
              <a:defRPr sz="2400"/>
            </a:lvl2pPr>
            <a:lvl3pPr marL="499930" indent="-155299">
              <a:lnSpc>
                <a:spcPts val="2666"/>
              </a:lnSpc>
              <a:defRPr sz="2400"/>
            </a:lvl3pPr>
            <a:lvl4pPr marL="2117" indent="0">
              <a:lnSpc>
                <a:spcPts val="2666"/>
              </a:lnSpc>
              <a:buNone/>
              <a:defRPr sz="2400"/>
            </a:lvl4pPr>
            <a:lvl5pPr marL="161865" indent="-214292" defTabSz="-360895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841133" y="1433176"/>
            <a:ext cx="3119188" cy="4564984"/>
          </a:xfrm>
        </p:spPr>
        <p:txBody>
          <a:bodyPr/>
          <a:lstStyle>
            <a:lvl1pPr marL="0" indent="0" algn="ctr">
              <a:lnSpc>
                <a:spcPct val="100000"/>
              </a:lnSpc>
              <a:buFont typeface="Arial"/>
              <a:buNone/>
              <a:defRPr sz="2400"/>
            </a:lvl1pPr>
            <a:lvl2pPr marL="323715" indent="-157416">
              <a:lnSpc>
                <a:spcPts val="2666"/>
              </a:lnSpc>
              <a:defRPr sz="2400"/>
            </a:lvl2pPr>
            <a:lvl3pPr marL="499930" indent="-155299">
              <a:lnSpc>
                <a:spcPts val="2666"/>
              </a:lnSpc>
              <a:defRPr sz="2400"/>
            </a:lvl3pPr>
            <a:lvl4pPr marL="2117" indent="0">
              <a:lnSpc>
                <a:spcPts val="2666"/>
              </a:lnSpc>
              <a:buNone/>
              <a:defRPr sz="2400"/>
            </a:lvl4pPr>
            <a:lvl5pPr marL="161865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4333271" y="2379535"/>
            <a:ext cx="3119188" cy="2880000"/>
          </a:xfrm>
        </p:spPr>
        <p:txBody>
          <a:bodyPr/>
          <a:lstStyle>
            <a:lvl1pPr>
              <a:defRPr sz="2100"/>
            </a:lvl1pPr>
          </a:lstStyle>
          <a:p>
            <a:r>
              <a:rPr lang="en-US" noProof="0" smtClean="0"/>
              <a:t>Click icon to add picture</a:t>
            </a:r>
            <a:endParaRPr lang="en-GB" noProof="0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9"/>
          </p:nvPr>
        </p:nvSpPr>
        <p:spPr>
          <a:xfrm>
            <a:off x="818561" y="2379535"/>
            <a:ext cx="3119188" cy="2880000"/>
          </a:xfrm>
        </p:spPr>
        <p:txBody>
          <a:bodyPr/>
          <a:lstStyle>
            <a:lvl1pPr>
              <a:defRPr sz="2100"/>
            </a:lvl1pPr>
          </a:lstStyle>
          <a:p>
            <a:r>
              <a:rPr lang="en-US" noProof="0" smtClean="0"/>
              <a:t>Click icon to add picture</a:t>
            </a:r>
            <a:endParaRPr lang="en-GB" noProof="0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7841157" y="2379535"/>
            <a:ext cx="3119188" cy="2880000"/>
          </a:xfrm>
        </p:spPr>
        <p:txBody>
          <a:bodyPr/>
          <a:lstStyle>
            <a:lvl1pPr>
              <a:defRPr sz="2100"/>
            </a:lvl1pPr>
          </a:lstStyle>
          <a:p>
            <a:r>
              <a:rPr lang="en-US" noProof="0" smtClean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41210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817332" y="1433176"/>
            <a:ext cx="2364233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marR="0" indent="239937" algn="l" defTabSz="79554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25" hasCustomPrompt="1"/>
          </p:nvPr>
        </p:nvSpPr>
        <p:spPr>
          <a:xfrm>
            <a:off x="5998430" y="1433176"/>
            <a:ext cx="2364233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marR="0" indent="239937" algn="l" defTabSz="79554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3215162" y="1507200"/>
            <a:ext cx="2519344" cy="1920000"/>
          </a:xfrm>
        </p:spPr>
        <p:txBody>
          <a:bodyPr/>
          <a:lstStyle>
            <a:lvl1pPr>
              <a:defRPr sz="2100"/>
            </a:lvl1pPr>
          </a:lstStyle>
          <a:p>
            <a:r>
              <a:rPr lang="en-US" noProof="0" smtClean="0"/>
              <a:t>Click icon to add picture</a:t>
            </a:r>
            <a:endParaRPr lang="en-GB" noProof="0" dirty="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20"/>
          </p:nvPr>
        </p:nvSpPr>
        <p:spPr>
          <a:xfrm>
            <a:off x="8409444" y="1507200"/>
            <a:ext cx="2519344" cy="1920000"/>
          </a:xfrm>
        </p:spPr>
        <p:txBody>
          <a:bodyPr/>
          <a:lstStyle>
            <a:lvl1pPr>
              <a:defRPr sz="2100"/>
            </a:lvl1pPr>
          </a:lstStyle>
          <a:p>
            <a:r>
              <a:rPr lang="en-US" noProof="0" smtClean="0"/>
              <a:t>Click icon to add picture</a:t>
            </a:r>
            <a:endParaRPr lang="en-GB" noProof="0" dirty="0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21"/>
          </p:nvPr>
        </p:nvSpPr>
        <p:spPr>
          <a:xfrm>
            <a:off x="3215162" y="3552000"/>
            <a:ext cx="2519344" cy="1920000"/>
          </a:xfrm>
        </p:spPr>
        <p:txBody>
          <a:bodyPr/>
          <a:lstStyle>
            <a:lvl1pPr>
              <a:defRPr sz="2100"/>
            </a:lvl1pPr>
          </a:lstStyle>
          <a:p>
            <a:r>
              <a:rPr lang="en-US" noProof="0" smtClean="0"/>
              <a:t>Click icon to add picture</a:t>
            </a:r>
            <a:endParaRPr lang="en-GB" noProof="0" dirty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2"/>
          </p:nvPr>
        </p:nvSpPr>
        <p:spPr>
          <a:xfrm>
            <a:off x="8409444" y="3552000"/>
            <a:ext cx="2519344" cy="1920000"/>
          </a:xfrm>
        </p:spPr>
        <p:txBody>
          <a:bodyPr/>
          <a:lstStyle>
            <a:lvl1pPr>
              <a:defRPr sz="2100"/>
            </a:lvl1pPr>
          </a:lstStyle>
          <a:p>
            <a:r>
              <a:rPr lang="en-US" noProof="0" smtClean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889238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413" y="358342"/>
            <a:ext cx="10133095" cy="558487"/>
          </a:xfrm>
        </p:spPr>
        <p:txBody>
          <a:bodyPr/>
          <a:lstStyle/>
          <a:p>
            <a:r>
              <a:rPr lang="en-GB" noProof="0" dirty="0" smtClean="0"/>
              <a:t>Click to edit master title style</a:t>
            </a:r>
            <a:endParaRPr lang="en-GB" noProof="0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897035" y="1553123"/>
            <a:ext cx="5066743" cy="4250599"/>
          </a:xfrm>
        </p:spPr>
        <p:txBody>
          <a:bodyPr/>
          <a:lstStyle>
            <a:lvl1pPr>
              <a:defRPr sz="2100"/>
            </a:lvl1pPr>
          </a:lstStyle>
          <a:p>
            <a:r>
              <a:rPr lang="en-US" noProof="0" smtClean="0"/>
              <a:t>Click icon to add picture</a:t>
            </a:r>
            <a:endParaRPr lang="en-GB" noProof="0" dirty="0"/>
          </a:p>
        </p:txBody>
      </p:sp>
      <p:sp>
        <p:nvSpPr>
          <p:cNvPr id="5" name="Content Placeholder 2"/>
          <p:cNvSpPr>
            <a:spLocks noGrp="1"/>
          </p:cNvSpPr>
          <p:nvPr>
            <p:ph idx="17" hasCustomPrompt="1"/>
          </p:nvPr>
        </p:nvSpPr>
        <p:spPr>
          <a:xfrm>
            <a:off x="817331" y="1433176"/>
            <a:ext cx="4929483" cy="4564984"/>
          </a:xfrm>
        </p:spPr>
        <p:txBody>
          <a:bodyPr/>
          <a:lstStyle>
            <a:lvl1pPr marL="239937" indent="-239937">
              <a:lnSpc>
                <a:spcPct val="100000"/>
              </a:lnSpc>
              <a:buFont typeface="Wingdings" panose="05000000000000000000" pitchFamily="2" charset="2"/>
              <a:buChar char="§"/>
              <a:defRPr sz="2400"/>
            </a:lvl1pPr>
            <a:lvl2pPr marL="479876" indent="-239937">
              <a:lnSpc>
                <a:spcPct val="100000"/>
              </a:lnSpc>
              <a:defRPr sz="2000"/>
            </a:lvl2pPr>
            <a:lvl3pPr marL="719813" indent="-239937">
              <a:lnSpc>
                <a:spcPct val="100000"/>
              </a:lnSpc>
              <a:defRPr sz="2000"/>
            </a:lvl3pPr>
            <a:lvl4pPr marL="719813" marR="0" indent="239937" algn="l" defTabSz="795545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" charset="2"/>
              <a:buChar char="§"/>
              <a:tabLst/>
              <a:defRPr sz="2000"/>
            </a:lvl4pPr>
            <a:lvl5pPr marL="214292" indent="-214292">
              <a:lnSpc>
                <a:spcPts val="2666"/>
              </a:lnSpc>
              <a:defRPr sz="2400"/>
            </a:lvl5pPr>
          </a:lstStyle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074884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4411" y="358084"/>
            <a:ext cx="10133095" cy="55855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smtClean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4410" y="1428277"/>
            <a:ext cx="10133095" cy="456498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</p:txBody>
      </p:sp>
      <p:pic>
        <p:nvPicPr>
          <p:cNvPr id="8" name="Picture 7" descr="ARM_logo.emf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1384" y="6294968"/>
            <a:ext cx="686914" cy="205261"/>
          </a:xfrm>
          <a:prstGeom prst="rect">
            <a:avLst/>
          </a:prstGeom>
        </p:spPr>
      </p:pic>
      <p:sp>
        <p:nvSpPr>
          <p:cNvPr id="7" name="Footer Placeholder 4"/>
          <p:cNvSpPr txBox="1">
            <a:spLocks/>
          </p:cNvSpPr>
          <p:nvPr/>
        </p:nvSpPr>
        <p:spPr>
          <a:xfrm>
            <a:off x="824150" y="6370972"/>
            <a:ext cx="3859795" cy="137645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lnSpc>
                <a:spcPts val="1000"/>
              </a:lnSpc>
              <a:defRPr sz="800" kern="1200" spc="-5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b="0" dirty="0" smtClean="0">
                <a:solidFill>
                  <a:schemeClr val="tx2"/>
                </a:solidFill>
                <a:latin typeface="Gill Sans MT"/>
              </a:rPr>
              <a:t>Confidential © ARM 2016 </a:t>
            </a:r>
            <a:endParaRPr lang="en-GB" sz="1200" b="0" dirty="0">
              <a:solidFill>
                <a:schemeClr val="tx2"/>
              </a:solidFill>
              <a:latin typeface="Gill Sans MT"/>
            </a:endParaRPr>
          </a:p>
        </p:txBody>
      </p:sp>
      <p:sp>
        <p:nvSpPr>
          <p:cNvPr id="9" name="Slide Number Placeholder 5"/>
          <p:cNvSpPr txBox="1">
            <a:spLocks/>
          </p:cNvSpPr>
          <p:nvPr/>
        </p:nvSpPr>
        <p:spPr>
          <a:xfrm>
            <a:off x="411247" y="6370972"/>
            <a:ext cx="316302" cy="137645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lnSpc>
                <a:spcPts val="1000"/>
              </a:lnSpc>
              <a:defRPr sz="800" kern="1200" spc="-5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4234901-3CD3-3044-A890-7A1D647B3CBE}" type="slidenum">
              <a:rPr lang="en-GB" sz="1200" smtClean="0">
                <a:latin typeface="Gill Sans MT"/>
              </a:rPr>
              <a:pPr/>
              <a:t>‹#›</a:t>
            </a:fld>
            <a:endParaRPr lang="en-GB" sz="1200" dirty="0">
              <a:latin typeface="Gill Sans M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2075176" y="423333"/>
            <a:ext cx="2075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4571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/>
              <a:t>Title 40pt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  <a:p>
            <a:pPr algn="r"/>
            <a:endParaRPr lang="en-US" sz="1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-2218074" y="1484784"/>
            <a:ext cx="2218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Bullets 24pt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2455120" y="1806682"/>
            <a:ext cx="2455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Sub-bullets 20pt sentence</a:t>
            </a:r>
            <a:r>
              <a:rPr lang="en-US" sz="1400" baseline="0" dirty="0" smtClean="0"/>
              <a:t> c</a:t>
            </a:r>
            <a:r>
              <a:rPr lang="en-US" sz="1400" dirty="0" smtClean="0"/>
              <a:t>ase</a:t>
            </a:r>
          </a:p>
        </p:txBody>
      </p:sp>
    </p:spTree>
    <p:extLst>
      <p:ext uri="{BB962C8B-B14F-4D97-AF65-F5344CB8AC3E}">
        <p14:creationId xmlns:p14="http://schemas.microsoft.com/office/powerpoint/2010/main" val="4196457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71" r:id="rId15"/>
    <p:sldLayoutId id="2147483772" r:id="rId16"/>
    <p:sldLayoutId id="2147483773" r:id="rId17"/>
    <p:sldLayoutId id="2147483774" r:id="rId18"/>
    <p:sldLayoutId id="2147483755" r:id="rId19"/>
    <p:sldLayoutId id="2147483769" r:id="rId2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604554" rtl="0" eaLnBrk="1" latinLnBrk="0" hangingPunct="1">
        <a:lnSpc>
          <a:spcPts val="4266"/>
        </a:lnSpc>
        <a:spcBef>
          <a:spcPct val="0"/>
        </a:spcBef>
        <a:buNone/>
        <a:defRPr sz="4000" b="0" kern="1200" spc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39947" indent="-239947" algn="l" defTabSz="604554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SzPct val="76000"/>
        <a:buFont typeface="Wingdings" panose="05000000000000000000" pitchFamily="2" charset="2"/>
        <a:buChar char="§"/>
        <a:defRPr sz="2400" kern="1200" spc="0">
          <a:solidFill>
            <a:schemeClr val="tx2"/>
          </a:solidFill>
          <a:latin typeface="Gill Sans MT"/>
          <a:ea typeface="+mn-ea"/>
          <a:cs typeface="+mn-cs"/>
        </a:defRPr>
      </a:lvl1pPr>
      <a:lvl2pPr marL="479896" indent="-239947" algn="l" defTabSz="604554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SzPct val="76000"/>
        <a:buFont typeface="Wingdings" panose="05000000000000000000" pitchFamily="2" charset="2"/>
        <a:buChar char="§"/>
        <a:defRPr sz="2000" kern="1200" spc="0">
          <a:solidFill>
            <a:schemeClr val="tx2"/>
          </a:solidFill>
          <a:latin typeface="Gill Sans MT"/>
          <a:ea typeface="+mn-ea"/>
          <a:cs typeface="+mn-cs"/>
        </a:defRPr>
      </a:lvl2pPr>
      <a:lvl3pPr marL="719843" indent="-239947" algn="l" defTabSz="604554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SzPct val="76000"/>
        <a:buFont typeface="Wingdings" panose="05000000000000000000" pitchFamily="2" charset="2"/>
        <a:buChar char="§"/>
        <a:defRPr sz="2000" kern="1200" spc="0">
          <a:solidFill>
            <a:schemeClr val="tx2"/>
          </a:solidFill>
          <a:latin typeface="Gill Sans MT"/>
          <a:ea typeface="+mn-ea"/>
          <a:cs typeface="+mn-cs"/>
        </a:defRPr>
      </a:lvl3pPr>
      <a:lvl4pPr marL="959792" indent="-239947" algn="l" defTabSz="795578" rtl="0" eaLnBrk="1" latinLnBrk="0" hangingPunct="1">
        <a:lnSpc>
          <a:spcPct val="100000"/>
        </a:lnSpc>
        <a:spcBef>
          <a:spcPts val="400"/>
        </a:spcBef>
        <a:buClr>
          <a:schemeClr val="accent1"/>
        </a:buClr>
        <a:buSzPct val="76000"/>
        <a:buFont typeface="Wingdings" charset="2"/>
        <a:buChar char="§"/>
        <a:defRPr sz="2000" kern="1200" spc="-67">
          <a:solidFill>
            <a:schemeClr val="tx2"/>
          </a:solidFill>
          <a:latin typeface="+mn-lt"/>
          <a:ea typeface="+mn-ea"/>
          <a:cs typeface="+mn-cs"/>
        </a:defRPr>
      </a:lvl4pPr>
      <a:lvl5pPr marL="237192" indent="-237192" algn="l" defTabSz="-600358" rtl="0" eaLnBrk="1" latinLnBrk="0" hangingPunct="1">
        <a:lnSpc>
          <a:spcPts val="3466"/>
        </a:lnSpc>
        <a:spcBef>
          <a:spcPts val="0"/>
        </a:spcBef>
        <a:buSzPct val="76000"/>
        <a:buFont typeface="+mj-lt"/>
        <a:buAutoNum type="arabicPeriod"/>
        <a:defRPr sz="3200" kern="1200" spc="-67">
          <a:solidFill>
            <a:schemeClr val="tx1"/>
          </a:solidFill>
          <a:latin typeface="+mn-lt"/>
          <a:ea typeface="+mn-ea"/>
          <a:cs typeface="+mn-cs"/>
        </a:defRPr>
      </a:lvl5pPr>
      <a:lvl6pPr marL="3325017" indent="-302406" algn="l" defTabSz="604554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29683" indent="-302406" algn="l" defTabSz="604554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34190" indent="-302406" algn="l" defTabSz="604554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38709" indent="-302406" algn="l" defTabSz="604554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455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4554" algn="l" defTabSz="60455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9111" algn="l" defTabSz="60455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13664" algn="l" defTabSz="60455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18261" algn="l" defTabSz="60455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22790" algn="l" defTabSz="60455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27326" algn="l" defTabSz="60455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31946" algn="l" defTabSz="60455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36453" algn="l" defTabSz="60455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mlDrawing" Target="../drawings/vmlDrawing2.vml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18.wmf"/><Relationship Id="rId4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shok-rao/BLEClient_mbedDevConn_Watson.git" TargetMode="Externa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mlDrawing" Target="../drawings/vmlDrawing1.v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6.wmf"/><Relationship Id="rId5" Type="http://schemas.openxmlformats.org/officeDocument/2006/relationships/package" Target="../embeddings/Microsoft_PowerPoint_Presentation1.pptx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9191" y="395793"/>
            <a:ext cx="6996765" cy="2885405"/>
          </a:xfrm>
        </p:spPr>
        <p:txBody>
          <a:bodyPr/>
          <a:lstStyle/>
          <a:p>
            <a:r>
              <a:rPr lang="en-US" dirty="0" smtClean="0"/>
              <a:t>From Device to Cloud – The Saga of a sensor.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I2C to BLE to </a:t>
            </a:r>
            <a:r>
              <a:rPr lang="en-US" dirty="0" err="1" smtClean="0"/>
              <a:t>mbed</a:t>
            </a:r>
            <a:r>
              <a:rPr lang="en-US" dirty="0" smtClean="0"/>
              <a:t> Device Connector to IBM Watson.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101343" y="4249462"/>
            <a:ext cx="5173786" cy="428100"/>
          </a:xfrm>
        </p:spPr>
        <p:txBody>
          <a:bodyPr/>
          <a:lstStyle/>
          <a:p>
            <a:r>
              <a:rPr lang="en-US" dirty="0" smtClean="0"/>
              <a:t>Ashok Rao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Application Engineering week, Shanghai, China.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106906" y="4687527"/>
            <a:ext cx="5167677" cy="428313"/>
          </a:xfrm>
        </p:spPr>
        <p:txBody>
          <a:bodyPr/>
          <a:lstStyle/>
          <a:p>
            <a:r>
              <a:rPr lang="en-US" dirty="0" err="1" smtClean="0"/>
              <a:t>Sr</a:t>
            </a:r>
            <a:r>
              <a:rPr lang="en-US" dirty="0" smtClean="0"/>
              <a:t> Applications Engineer, </a:t>
            </a:r>
            <a:r>
              <a:rPr lang="en-US" dirty="0" err="1" smtClean="0"/>
              <a:t>IoTBU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Nov / Dec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305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241" y="3473081"/>
            <a:ext cx="7283303" cy="2846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2011" y="3473081"/>
            <a:ext cx="2828260" cy="2335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1689" y="353754"/>
            <a:ext cx="2338582" cy="28041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68" y="212762"/>
            <a:ext cx="661035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747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53" y="329314"/>
            <a:ext cx="3287903" cy="329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6563" y="3746884"/>
            <a:ext cx="4774720" cy="30740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8633" y="237961"/>
            <a:ext cx="4848446" cy="372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085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OK..enough</a:t>
            </a:r>
            <a:r>
              <a:rPr lang="en-GB" dirty="0" smtClean="0"/>
              <a:t> </a:t>
            </a:r>
            <a:r>
              <a:rPr lang="en-GB" dirty="0" err="1" smtClean="0"/>
              <a:t>theory..time</a:t>
            </a:r>
            <a:r>
              <a:rPr lang="en-GB" dirty="0" smtClean="0"/>
              <a:t> for some proof..!!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2398149"/>
              </p:ext>
            </p:extLst>
          </p:nvPr>
        </p:nvGraphicFramePr>
        <p:xfrm>
          <a:off x="3313851" y="2118279"/>
          <a:ext cx="4739052" cy="17094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5" name="Packager Shell Object" showAsIcon="1" r:id="rId4" imgW="1332720" imgH="481320" progId="Package">
                  <p:embed/>
                </p:oleObj>
              </mc:Choice>
              <mc:Fallback>
                <p:oleObj name="Packager Shell Object" showAsIcon="1" r:id="rId4" imgW="1332720" imgH="4813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13851" y="2118279"/>
                        <a:ext cx="4739052" cy="17094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6185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28CAB"/>
                </a:solidFill>
              </a:rPr>
              <a:t>Scope for improvements.</a:t>
            </a:r>
            <a:endParaRPr lang="en-GB" dirty="0">
              <a:solidFill>
                <a:srgbClr val="128CA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Currently the project is one-way. Need to implement bi-directional communication from Watson to device – turn ON a light bulb if it gets too dark.</a:t>
            </a:r>
          </a:p>
          <a:p>
            <a:r>
              <a:rPr lang="en-GB" dirty="0" smtClean="0"/>
              <a:t>Use </a:t>
            </a:r>
            <a:r>
              <a:rPr lang="en-GB" dirty="0" err="1" smtClean="0"/>
              <a:t>mbed</a:t>
            </a:r>
            <a:r>
              <a:rPr lang="en-GB" dirty="0" smtClean="0"/>
              <a:t> Cloud instead of </a:t>
            </a:r>
            <a:r>
              <a:rPr lang="en-GB" dirty="0" err="1" smtClean="0"/>
              <a:t>mbed</a:t>
            </a:r>
            <a:r>
              <a:rPr lang="en-GB" dirty="0" smtClean="0"/>
              <a:t> device connector.</a:t>
            </a:r>
          </a:p>
          <a:p>
            <a:r>
              <a:rPr lang="en-GB" dirty="0" smtClean="0"/>
              <a:t>Use this as a reference application for partners / developers.</a:t>
            </a:r>
          </a:p>
          <a:p>
            <a:r>
              <a:rPr lang="en-GB" dirty="0" smtClean="0"/>
              <a:t>Create a blog / article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Any other ideas from the audience ??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13677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28CAB"/>
                </a:solidFill>
              </a:rPr>
              <a:t>Questions / Comments??</a:t>
            </a:r>
            <a:endParaRPr lang="en-GB" dirty="0">
              <a:solidFill>
                <a:srgbClr val="128CA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endParaRPr lang="en-GB" dirty="0" smtClean="0"/>
          </a:p>
          <a:p>
            <a:pPr lvl="5"/>
            <a:r>
              <a:rPr lang="en-GB" dirty="0" smtClean="0"/>
              <a:t>Thank you</a:t>
            </a:r>
          </a:p>
          <a:p>
            <a:pPr marL="3022611" lvl="5" indent="0">
              <a:buNone/>
            </a:pPr>
            <a:endParaRPr lang="en-GB" dirty="0" smtClean="0"/>
          </a:p>
          <a:p>
            <a:pPr marL="3022611" lvl="5" indent="0">
              <a:buNone/>
            </a:pPr>
            <a:r>
              <a:rPr lang="en-GB" dirty="0" smtClean="0"/>
              <a:t>For contacts, find me on </a:t>
            </a:r>
            <a:r>
              <a:rPr lang="en-GB" dirty="0" err="1" smtClean="0"/>
              <a:t>OrgChart</a:t>
            </a:r>
            <a:r>
              <a:rPr lang="en-GB" dirty="0"/>
              <a:t> </a:t>
            </a:r>
            <a:r>
              <a:rPr lang="en-GB" dirty="0" smtClean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3797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28CAB"/>
                </a:solidFill>
              </a:rPr>
              <a:t>Aim of the project:</a:t>
            </a:r>
            <a:endParaRPr lang="en-GB" dirty="0">
              <a:solidFill>
                <a:srgbClr val="128CA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The aim of the project was to remotely read a sensor utilizing the various API’s </a:t>
            </a:r>
            <a:r>
              <a:rPr lang="en-GB" dirty="0" err="1" smtClean="0"/>
              <a:t>mbed</a:t>
            </a:r>
            <a:r>
              <a:rPr lang="en-GB" dirty="0" smtClean="0"/>
              <a:t> OS 5.2 has to offer such as I2C, BLE and </a:t>
            </a:r>
            <a:r>
              <a:rPr lang="en-GB" dirty="0" err="1" smtClean="0"/>
              <a:t>mbed</a:t>
            </a:r>
            <a:r>
              <a:rPr lang="en-GB" dirty="0" smtClean="0"/>
              <a:t> Client and relay the data to the cloud.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So far, all pieces – BLE..</a:t>
            </a:r>
            <a:r>
              <a:rPr lang="en-GB" dirty="0" err="1" smtClean="0"/>
              <a:t>mbed</a:t>
            </a:r>
            <a:r>
              <a:rPr lang="en-GB" dirty="0" smtClean="0"/>
              <a:t> client..</a:t>
            </a:r>
            <a:r>
              <a:rPr lang="en-GB" dirty="0" err="1" smtClean="0"/>
              <a:t>mbed</a:t>
            </a:r>
            <a:r>
              <a:rPr lang="en-GB" dirty="0" smtClean="0"/>
              <a:t> device connector were individually working by themselves as modules but an “END-TO-END” applications would demonstrate a real world application better.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Hence the necessity..</a:t>
            </a:r>
          </a:p>
        </p:txBody>
      </p:sp>
    </p:spTree>
    <p:extLst>
      <p:ext uri="{BB962C8B-B14F-4D97-AF65-F5344CB8AC3E}">
        <p14:creationId xmlns:p14="http://schemas.microsoft.com/office/powerpoint/2010/main" val="1010151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28CAB"/>
                </a:solidFill>
              </a:rPr>
              <a:t>System Overview.</a:t>
            </a:r>
            <a:endParaRPr lang="en-GB" dirty="0">
              <a:solidFill>
                <a:srgbClr val="128CAB"/>
              </a:solidFill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60" y="1031358"/>
            <a:ext cx="11580932" cy="5231219"/>
          </a:xfrm>
        </p:spPr>
      </p:pic>
    </p:spTree>
    <p:extLst>
      <p:ext uri="{BB962C8B-B14F-4D97-AF65-F5344CB8AC3E}">
        <p14:creationId xmlns:p14="http://schemas.microsoft.com/office/powerpoint/2010/main" val="1695295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28CAB"/>
                </a:solidFill>
              </a:rPr>
              <a:t>Initial Setup:</a:t>
            </a:r>
            <a:endParaRPr lang="en-GB" dirty="0">
              <a:solidFill>
                <a:srgbClr val="128CA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847" y="999165"/>
            <a:ext cx="11069617" cy="5305941"/>
          </a:xfrm>
        </p:spPr>
        <p:txBody>
          <a:bodyPr/>
          <a:lstStyle/>
          <a:p>
            <a:r>
              <a:rPr lang="en-GB" dirty="0" smtClean="0">
                <a:solidFill>
                  <a:schemeClr val="tx1"/>
                </a:solidFill>
              </a:rPr>
              <a:t>Hardware:</a:t>
            </a:r>
          </a:p>
          <a:p>
            <a:pPr marL="0" indent="0">
              <a:buNone/>
            </a:pPr>
            <a:r>
              <a:rPr lang="en-GB" dirty="0" smtClean="0"/>
              <a:t>	1. NUCLEO_F429ZI (2x) - target platform.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2. ST BLE shields (2x) – X-NUCLEO_IDB05A1.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3. OPT3001 ambient light sensor (TI’s BOOSTXL-SENSORS  breakout board) (1x)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4. A few jumper wires / micro USB cables / </a:t>
            </a:r>
            <a:r>
              <a:rPr lang="en-GB" dirty="0" err="1" smtClean="0"/>
              <a:t>ethernet</a:t>
            </a:r>
            <a:r>
              <a:rPr lang="en-GB" dirty="0" smtClean="0"/>
              <a:t> cable.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5. An IPV4 connection to the internet.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Software: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1. </a:t>
            </a:r>
            <a:r>
              <a:rPr lang="en-GB" dirty="0" err="1" smtClean="0"/>
              <a:t>mbed</a:t>
            </a:r>
            <a:r>
              <a:rPr lang="en-GB" dirty="0" smtClean="0"/>
              <a:t> CLI with ARMCC and a text editor.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2. KEIL MDK (for debugging)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3. </a:t>
            </a:r>
            <a:r>
              <a:rPr lang="en-GB" dirty="0" err="1" smtClean="0"/>
              <a:t>mbed</a:t>
            </a:r>
            <a:r>
              <a:rPr lang="en-GB" dirty="0" smtClean="0"/>
              <a:t> Device Connector account / IBM </a:t>
            </a:r>
            <a:r>
              <a:rPr lang="en-GB" dirty="0" err="1" smtClean="0"/>
              <a:t>Bluemix</a:t>
            </a:r>
            <a:r>
              <a:rPr lang="en-GB" dirty="0" smtClean="0"/>
              <a:t> Free account.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4. </a:t>
            </a:r>
            <a:r>
              <a:rPr lang="en-GB" dirty="0" err="1" smtClean="0"/>
              <a:t>mbed</a:t>
            </a:r>
            <a:r>
              <a:rPr lang="en-GB" dirty="0" smtClean="0"/>
              <a:t> OS 5.2, latest BLE shield firmware from ST, </a:t>
            </a:r>
            <a:r>
              <a:rPr lang="en-GB" dirty="0" err="1" smtClean="0"/>
              <a:t>mbed</a:t>
            </a:r>
            <a:r>
              <a:rPr lang="en-GB" dirty="0" smtClean="0"/>
              <a:t> BLE libs, </a:t>
            </a:r>
            <a:r>
              <a:rPr lang="en-GB" dirty="0" err="1" smtClean="0"/>
              <a:t>mbed</a:t>
            </a:r>
            <a:r>
              <a:rPr lang="en-GB" dirty="0" smtClean="0"/>
              <a:t> Client libs, 	</a:t>
            </a:r>
            <a:r>
              <a:rPr lang="en-GB" dirty="0" err="1" smtClean="0"/>
              <a:t>mbed</a:t>
            </a:r>
            <a:r>
              <a:rPr lang="en-GB" dirty="0" smtClean="0"/>
              <a:t> to </a:t>
            </a:r>
            <a:r>
              <a:rPr lang="en-GB" dirty="0" err="1" smtClean="0"/>
              <a:t>Bluemix</a:t>
            </a:r>
            <a:r>
              <a:rPr lang="en-GB" dirty="0" smtClean="0"/>
              <a:t> bridge.</a:t>
            </a:r>
          </a:p>
          <a:p>
            <a:pPr marL="0" indent="0">
              <a:buNone/>
            </a:pPr>
            <a:r>
              <a:rPr lang="en-GB" dirty="0"/>
              <a:t>	</a:t>
            </a:r>
            <a:r>
              <a:rPr lang="en-GB" dirty="0" smtClean="0"/>
              <a:t>5. </a:t>
            </a:r>
            <a:r>
              <a:rPr lang="en-GB" dirty="0" err="1" smtClean="0"/>
              <a:t>PuTTY</a:t>
            </a:r>
            <a:r>
              <a:rPr lang="en-GB" dirty="0" smtClean="0"/>
              <a:t> / </a:t>
            </a:r>
            <a:r>
              <a:rPr lang="en-GB" dirty="0" err="1" smtClean="0"/>
              <a:t>TeraTerm</a:t>
            </a:r>
            <a:r>
              <a:rPr lang="en-GB" dirty="0" smtClean="0"/>
              <a:t> or your favourite serial terminal application.</a:t>
            </a:r>
          </a:p>
        </p:txBody>
      </p:sp>
    </p:spTree>
    <p:extLst>
      <p:ext uri="{BB962C8B-B14F-4D97-AF65-F5344CB8AC3E}">
        <p14:creationId xmlns:p14="http://schemas.microsoft.com/office/powerpoint/2010/main" val="1447174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28CAB"/>
                </a:solidFill>
              </a:rPr>
              <a:t>Modules:</a:t>
            </a:r>
            <a:endParaRPr lang="en-GB" dirty="0">
              <a:solidFill>
                <a:srgbClr val="128CA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I2C communication for OPT3001.</a:t>
            </a:r>
          </a:p>
          <a:p>
            <a:pPr lvl="2"/>
            <a:r>
              <a:rPr lang="en-GB" dirty="0" smtClean="0"/>
              <a:t>Implemented as a library for re-use with other targets.</a:t>
            </a:r>
          </a:p>
          <a:p>
            <a:pPr lvl="2"/>
            <a:r>
              <a:rPr lang="en-GB" dirty="0" smtClean="0">
                <a:solidFill>
                  <a:srgbClr val="3636D6"/>
                </a:solidFill>
              </a:rPr>
              <a:t>https://github.com/ashok-rao/mbed-OPT3001.git</a:t>
            </a:r>
          </a:p>
          <a:p>
            <a:endParaRPr lang="en-GB" dirty="0" smtClean="0"/>
          </a:p>
          <a:p>
            <a:r>
              <a:rPr lang="en-GB" dirty="0" smtClean="0"/>
              <a:t>BLE GAP Server.</a:t>
            </a:r>
          </a:p>
          <a:p>
            <a:pPr lvl="1"/>
            <a:r>
              <a:rPr lang="en-GB" dirty="0" smtClean="0"/>
              <a:t>Separate thread from reading sensor.</a:t>
            </a:r>
          </a:p>
          <a:p>
            <a:pPr lvl="1"/>
            <a:r>
              <a:rPr lang="en-GB" dirty="0" err="1" smtClean="0"/>
              <a:t>const</a:t>
            </a:r>
            <a:r>
              <a:rPr lang="en-GB" dirty="0" smtClean="0"/>
              <a:t> </a:t>
            </a:r>
            <a:r>
              <a:rPr lang="en-GB" dirty="0"/>
              <a:t>static char DEVICE_NAME[] = "OPT3001";</a:t>
            </a:r>
          </a:p>
          <a:p>
            <a:pPr lvl="1"/>
            <a:r>
              <a:rPr lang="en-GB" dirty="0" err="1" smtClean="0"/>
              <a:t>ReadOnlyGattCharacteristic</a:t>
            </a:r>
            <a:r>
              <a:rPr lang="en-GB" dirty="0" smtClean="0"/>
              <a:t>&lt;float</a:t>
            </a:r>
            <a:r>
              <a:rPr lang="en-GB" dirty="0"/>
              <a:t>&gt; </a:t>
            </a:r>
            <a:r>
              <a:rPr lang="en-GB" dirty="0" err="1"/>
              <a:t>SensorReading</a:t>
            </a:r>
            <a:r>
              <a:rPr lang="en-GB" dirty="0"/>
              <a:t>(CHARACTERISTIC_UUID, &amp;</a:t>
            </a:r>
            <a:r>
              <a:rPr lang="en-GB" dirty="0" err="1"/>
              <a:t>lux_data</a:t>
            </a:r>
            <a:r>
              <a:rPr lang="en-GB" dirty="0"/>
              <a:t>, </a:t>
            </a:r>
            <a:r>
              <a:rPr lang="en-GB" dirty="0" err="1"/>
              <a:t>GattCharacteristic</a:t>
            </a:r>
            <a:r>
              <a:rPr lang="en-GB" dirty="0"/>
              <a:t>::BLE_GATT_CHAR_PROPERTIES_NOTIFY</a:t>
            </a:r>
            <a:r>
              <a:rPr lang="en-GB" dirty="0" smtClean="0"/>
              <a:t>);</a:t>
            </a:r>
          </a:p>
          <a:p>
            <a:pPr lvl="1"/>
            <a:r>
              <a:rPr lang="en-GB" dirty="0" err="1" smtClean="0"/>
              <a:t>lux_data</a:t>
            </a:r>
            <a:r>
              <a:rPr lang="en-GB" dirty="0" smtClean="0"/>
              <a:t> </a:t>
            </a:r>
            <a:r>
              <a:rPr lang="en-GB" dirty="0"/>
              <a:t>= </a:t>
            </a:r>
            <a:r>
              <a:rPr lang="en-GB" dirty="0" err="1"/>
              <a:t>read_sensor</a:t>
            </a:r>
            <a:r>
              <a:rPr lang="en-GB" dirty="0" smtClean="0"/>
              <a:t>();  //From OPT3001 library</a:t>
            </a:r>
            <a:endParaRPr lang="en-GB" dirty="0"/>
          </a:p>
          <a:p>
            <a:pPr lvl="1"/>
            <a:r>
              <a:rPr lang="en-GB" dirty="0" err="1" smtClean="0"/>
              <a:t>ble.updateCharacteristicValue</a:t>
            </a:r>
            <a:r>
              <a:rPr lang="en-GB" dirty="0" smtClean="0"/>
              <a:t>(</a:t>
            </a:r>
            <a:r>
              <a:rPr lang="en-GB" dirty="0" err="1" smtClean="0"/>
              <a:t>SensorReading.getValueHandle</a:t>
            </a:r>
            <a:r>
              <a:rPr lang="en-GB" dirty="0"/>
              <a:t>(), (uint8_t *)&amp;</a:t>
            </a:r>
            <a:r>
              <a:rPr lang="en-GB" dirty="0" err="1"/>
              <a:t>lux_data</a:t>
            </a:r>
            <a:r>
              <a:rPr lang="en-GB" dirty="0"/>
              <a:t>, </a:t>
            </a:r>
            <a:r>
              <a:rPr lang="en-GB" dirty="0" err="1"/>
              <a:t>sizeof</a:t>
            </a:r>
            <a:r>
              <a:rPr lang="en-GB" dirty="0"/>
              <a:t>(float</a:t>
            </a:r>
            <a:r>
              <a:rPr lang="en-GB" dirty="0" smtClean="0"/>
              <a:t>));</a:t>
            </a:r>
          </a:p>
          <a:p>
            <a:pPr lvl="1"/>
            <a:r>
              <a:rPr lang="en-GB" dirty="0">
                <a:solidFill>
                  <a:srgbClr val="3636D6"/>
                </a:solidFill>
              </a:rPr>
              <a:t>https://github.com/ashok-rao/BLE_Server_MY_OPT3001.git</a:t>
            </a:r>
            <a:endParaRPr lang="en-GB" dirty="0" smtClean="0">
              <a:solidFill>
                <a:srgbClr val="363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143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28CAB"/>
                </a:solidFill>
              </a:rPr>
              <a:t>Modules Contd..</a:t>
            </a:r>
            <a:endParaRPr lang="en-GB" dirty="0">
              <a:solidFill>
                <a:srgbClr val="128CA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BLE GATT client</a:t>
            </a:r>
            <a:r>
              <a:rPr lang="en-GB" dirty="0" smtClean="0"/>
              <a:t>.</a:t>
            </a:r>
          </a:p>
          <a:p>
            <a:pPr lvl="1"/>
            <a:r>
              <a:rPr lang="en-GB" dirty="0"/>
              <a:t>static </a:t>
            </a:r>
            <a:r>
              <a:rPr lang="en-GB" dirty="0" err="1"/>
              <a:t>DiscoveredCharacteristic</a:t>
            </a:r>
            <a:r>
              <a:rPr lang="en-GB" dirty="0"/>
              <a:t> </a:t>
            </a:r>
            <a:r>
              <a:rPr lang="en-GB" dirty="0" err="1"/>
              <a:t>optCharacteristic</a:t>
            </a:r>
            <a:r>
              <a:rPr lang="en-GB" dirty="0"/>
              <a:t>;</a:t>
            </a:r>
          </a:p>
          <a:p>
            <a:pPr lvl="1"/>
            <a:r>
              <a:rPr lang="en-GB" dirty="0" smtClean="0"/>
              <a:t>static </a:t>
            </a:r>
            <a:r>
              <a:rPr lang="en-GB" dirty="0" err="1"/>
              <a:t>const</a:t>
            </a:r>
            <a:r>
              <a:rPr lang="en-GB" dirty="0"/>
              <a:t> char PEER_NAME[] = "OPT3001</a:t>
            </a:r>
            <a:r>
              <a:rPr lang="en-GB" dirty="0" smtClean="0"/>
              <a:t>";</a:t>
            </a:r>
          </a:p>
          <a:p>
            <a:pPr lvl="1"/>
            <a:endParaRPr lang="en-GB" dirty="0" smtClean="0"/>
          </a:p>
          <a:p>
            <a:pPr lvl="1"/>
            <a:r>
              <a:rPr lang="en-GB" dirty="0" err="1" smtClean="0"/>
              <a:t>const</a:t>
            </a:r>
            <a:r>
              <a:rPr lang="en-GB" dirty="0" smtClean="0"/>
              <a:t> </a:t>
            </a:r>
            <a:r>
              <a:rPr lang="en-GB" dirty="0" err="1"/>
              <a:t>GattReadCallbackParams</a:t>
            </a:r>
            <a:r>
              <a:rPr lang="en-GB" dirty="0"/>
              <a:t> *</a:t>
            </a:r>
            <a:r>
              <a:rPr lang="en-GB" dirty="0" smtClean="0"/>
              <a:t>response;</a:t>
            </a:r>
          </a:p>
          <a:p>
            <a:pPr lvl="1"/>
            <a:r>
              <a:rPr lang="en-GB" dirty="0" err="1"/>
              <a:t>payload_length</a:t>
            </a:r>
            <a:r>
              <a:rPr lang="en-GB" dirty="0"/>
              <a:t> = </a:t>
            </a:r>
            <a:r>
              <a:rPr lang="en-GB" dirty="0" smtClean="0"/>
              <a:t>response --&gt; </a:t>
            </a:r>
            <a:r>
              <a:rPr lang="en-GB" dirty="0" err="1" smtClean="0"/>
              <a:t>len</a:t>
            </a:r>
            <a:r>
              <a:rPr lang="en-GB" dirty="0" smtClean="0"/>
              <a:t>;</a:t>
            </a:r>
          </a:p>
          <a:p>
            <a:pPr lvl="1"/>
            <a:r>
              <a:rPr lang="en-GB" dirty="0" err="1"/>
              <a:t>dataforClient</a:t>
            </a:r>
            <a:r>
              <a:rPr lang="en-GB" dirty="0"/>
              <a:t>[</a:t>
            </a:r>
            <a:r>
              <a:rPr lang="en-GB" dirty="0" err="1"/>
              <a:t>i</a:t>
            </a:r>
            <a:r>
              <a:rPr lang="en-GB" dirty="0"/>
              <a:t>] = response </a:t>
            </a:r>
            <a:r>
              <a:rPr lang="en-GB" dirty="0" smtClean="0"/>
              <a:t>--&gt; </a:t>
            </a:r>
            <a:r>
              <a:rPr lang="en-GB" dirty="0"/>
              <a:t>data[</a:t>
            </a:r>
            <a:r>
              <a:rPr lang="en-GB" dirty="0" err="1"/>
              <a:t>i</a:t>
            </a:r>
            <a:r>
              <a:rPr lang="en-GB" dirty="0" smtClean="0"/>
              <a:t>];</a:t>
            </a:r>
          </a:p>
          <a:p>
            <a:pPr lvl="1"/>
            <a:r>
              <a:rPr lang="en-GB" dirty="0" err="1"/>
              <a:t>final_dataforClient</a:t>
            </a:r>
            <a:r>
              <a:rPr lang="en-GB" dirty="0"/>
              <a:t> = ((uint32_t)</a:t>
            </a:r>
            <a:r>
              <a:rPr lang="en-GB" dirty="0" err="1"/>
              <a:t>dataforClient</a:t>
            </a:r>
            <a:r>
              <a:rPr lang="en-GB" dirty="0"/>
              <a:t>[3]&lt;&lt;24) | (</a:t>
            </a:r>
            <a:r>
              <a:rPr lang="en-GB" dirty="0" err="1"/>
              <a:t>dataforClient</a:t>
            </a:r>
            <a:r>
              <a:rPr lang="en-GB" dirty="0"/>
              <a:t>[2]&lt;&lt;16) | (</a:t>
            </a:r>
            <a:r>
              <a:rPr lang="en-GB" dirty="0" err="1"/>
              <a:t>dataforClient</a:t>
            </a:r>
            <a:r>
              <a:rPr lang="en-GB" dirty="0"/>
              <a:t>[1] &lt;&lt; 8) | (</a:t>
            </a:r>
            <a:r>
              <a:rPr lang="en-GB" dirty="0" err="1"/>
              <a:t>dataforClient</a:t>
            </a:r>
            <a:r>
              <a:rPr lang="en-GB" dirty="0"/>
              <a:t>[0]);</a:t>
            </a:r>
          </a:p>
          <a:p>
            <a:pPr lvl="1"/>
            <a:r>
              <a:rPr lang="en-GB" dirty="0" err="1" smtClean="0"/>
              <a:t>printf</a:t>
            </a:r>
            <a:r>
              <a:rPr lang="en-GB" dirty="0"/>
              <a:t>("Final data for </a:t>
            </a:r>
            <a:r>
              <a:rPr lang="en-GB" dirty="0" err="1"/>
              <a:t>cleint</a:t>
            </a:r>
            <a:r>
              <a:rPr lang="en-GB" dirty="0"/>
              <a:t> = %x\r\n", </a:t>
            </a:r>
            <a:r>
              <a:rPr lang="en-GB" dirty="0" err="1"/>
              <a:t>final_dataforClient</a:t>
            </a:r>
            <a:r>
              <a:rPr lang="en-GB" dirty="0" smtClean="0"/>
              <a:t>);</a:t>
            </a:r>
          </a:p>
          <a:p>
            <a:pPr lvl="1"/>
            <a:r>
              <a:rPr lang="en-GB" dirty="0" err="1"/>
              <a:t>optCharacteristic.read</a:t>
            </a:r>
            <a:r>
              <a:rPr lang="en-GB" dirty="0" smtClean="0"/>
              <a:t>();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>
                <a:solidFill>
                  <a:srgbClr val="3636D6"/>
                </a:solidFill>
              </a:rPr>
              <a:t>https://github.com/ashok-rao/BLE_Client_My_OPT3001.git  (BLE Client only)</a:t>
            </a:r>
            <a:endParaRPr lang="en-GB" dirty="0">
              <a:solidFill>
                <a:srgbClr val="363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736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28CAB"/>
                </a:solidFill>
              </a:rPr>
              <a:t>Modules Contd..</a:t>
            </a:r>
            <a:endParaRPr lang="en-GB" dirty="0">
              <a:solidFill>
                <a:srgbClr val="128CA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7583" y="1031064"/>
            <a:ext cx="10129064" cy="4564984"/>
          </a:xfrm>
        </p:spPr>
        <p:txBody>
          <a:bodyPr/>
          <a:lstStyle/>
          <a:p>
            <a:r>
              <a:rPr lang="en-GB" dirty="0" err="1" smtClean="0"/>
              <a:t>mbed</a:t>
            </a:r>
            <a:r>
              <a:rPr lang="en-GB" dirty="0" smtClean="0"/>
              <a:t> </a:t>
            </a:r>
            <a:r>
              <a:rPr lang="en-GB" dirty="0"/>
              <a:t>client</a:t>
            </a:r>
            <a:r>
              <a:rPr lang="en-GB" dirty="0" smtClean="0"/>
              <a:t>.</a:t>
            </a:r>
          </a:p>
          <a:p>
            <a:pPr lvl="1"/>
            <a:r>
              <a:rPr lang="en-GB" dirty="0" smtClean="0"/>
              <a:t>Separate thread from BLE client.</a:t>
            </a:r>
          </a:p>
          <a:p>
            <a:pPr lvl="1"/>
            <a:r>
              <a:rPr lang="en-GB" dirty="0" smtClean="0"/>
              <a:t>Re-using </a:t>
            </a:r>
            <a:r>
              <a:rPr lang="en-GB" dirty="0" err="1" smtClean="0"/>
              <a:t>mbed</a:t>
            </a:r>
            <a:r>
              <a:rPr lang="en-GB" dirty="0" smtClean="0"/>
              <a:t> client </a:t>
            </a:r>
            <a:r>
              <a:rPr lang="en-GB" dirty="0" err="1" smtClean="0"/>
              <a:t>OoB</a:t>
            </a:r>
            <a:r>
              <a:rPr lang="en-GB" dirty="0" smtClean="0"/>
              <a:t> example with modifications to send data received from BLE.</a:t>
            </a:r>
          </a:p>
          <a:p>
            <a:pPr marL="239939" lvl="1" indent="0">
              <a:buNone/>
            </a:pPr>
            <a:r>
              <a:rPr lang="en-GB" dirty="0" smtClean="0"/>
              <a:t>	char </a:t>
            </a:r>
            <a:r>
              <a:rPr lang="en-GB" dirty="0"/>
              <a:t>buffer[20];</a:t>
            </a:r>
          </a:p>
          <a:p>
            <a:pPr marL="239939" lvl="1" indent="0">
              <a:buNone/>
            </a:pPr>
            <a:r>
              <a:rPr lang="en-GB" dirty="0"/>
              <a:t>     </a:t>
            </a:r>
            <a:r>
              <a:rPr lang="en-GB" dirty="0" err="1" smtClean="0"/>
              <a:t>int</a:t>
            </a:r>
            <a:r>
              <a:rPr lang="en-GB" dirty="0" smtClean="0"/>
              <a:t> </a:t>
            </a:r>
            <a:r>
              <a:rPr lang="en-GB" dirty="0"/>
              <a:t>size = </a:t>
            </a:r>
            <a:r>
              <a:rPr lang="en-GB" dirty="0" err="1"/>
              <a:t>sprintf</a:t>
            </a:r>
            <a:r>
              <a:rPr lang="en-GB" dirty="0"/>
              <a:t>(buffer,"%x",</a:t>
            </a:r>
            <a:r>
              <a:rPr lang="en-GB" dirty="0" err="1"/>
              <a:t>final_dataforClient</a:t>
            </a:r>
            <a:r>
              <a:rPr lang="en-GB" dirty="0"/>
              <a:t>);</a:t>
            </a:r>
          </a:p>
          <a:p>
            <a:pPr marL="239939" lvl="1" indent="0">
              <a:buNone/>
            </a:pPr>
            <a:r>
              <a:rPr lang="en-GB" dirty="0"/>
              <a:t>     </a:t>
            </a:r>
            <a:r>
              <a:rPr lang="en-GB" dirty="0" smtClean="0"/>
              <a:t>res-</a:t>
            </a:r>
            <a:r>
              <a:rPr lang="en-GB" dirty="0"/>
              <a:t>&gt;</a:t>
            </a:r>
            <a:r>
              <a:rPr lang="en-GB" dirty="0" err="1"/>
              <a:t>set_value</a:t>
            </a:r>
            <a:r>
              <a:rPr lang="en-GB" dirty="0"/>
              <a:t>((uint8_t*)buffer, size);</a:t>
            </a:r>
          </a:p>
          <a:p>
            <a:pPr lvl="1"/>
            <a:r>
              <a:rPr lang="en-GB" dirty="0" smtClean="0"/>
              <a:t>Sensor read every 1 second, updates sent to device connector every 5 seconds. Can be modified as required.</a:t>
            </a:r>
          </a:p>
          <a:p>
            <a:pPr marL="239939" lvl="1" indent="0">
              <a:buNone/>
            </a:pPr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github.com/ashok-rao/BLEClient_mbedDevConn_Watson.git</a:t>
            </a:r>
            <a:endParaRPr lang="en-GB" dirty="0" smtClean="0"/>
          </a:p>
          <a:p>
            <a:pPr marL="239939" lvl="1" indent="0">
              <a:buNone/>
            </a:pPr>
            <a:endParaRPr lang="en-GB" dirty="0" smtClean="0"/>
          </a:p>
          <a:p>
            <a:r>
              <a:rPr lang="en-GB" dirty="0" err="1" smtClean="0"/>
              <a:t>mbed</a:t>
            </a:r>
            <a:r>
              <a:rPr lang="en-GB" dirty="0" smtClean="0"/>
              <a:t> </a:t>
            </a:r>
            <a:r>
              <a:rPr lang="en-GB" dirty="0"/>
              <a:t>device connector</a:t>
            </a:r>
            <a:r>
              <a:rPr lang="en-GB" dirty="0" smtClean="0"/>
              <a:t>.</a:t>
            </a:r>
          </a:p>
          <a:p>
            <a:pPr lvl="1"/>
            <a:r>
              <a:rPr lang="en-GB" dirty="0" err="1" smtClean="0"/>
              <a:t>mbed</a:t>
            </a:r>
            <a:r>
              <a:rPr lang="en-GB" dirty="0" smtClean="0"/>
              <a:t> account used to generate </a:t>
            </a:r>
            <a:r>
              <a:rPr lang="en-GB" dirty="0" err="1" smtClean="0"/>
              <a:t>security.h</a:t>
            </a:r>
            <a:r>
              <a:rPr lang="en-GB" dirty="0" smtClean="0"/>
              <a:t> and login credentials.</a:t>
            </a:r>
          </a:p>
          <a:p>
            <a:pPr lvl="1"/>
            <a:r>
              <a:rPr lang="en-GB" dirty="0" smtClean="0"/>
              <a:t>API keys for Watson.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4108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128CAB"/>
                </a:solidFill>
              </a:rPr>
              <a:t>Modules Contd..</a:t>
            </a:r>
            <a:endParaRPr lang="en-GB" dirty="0">
              <a:solidFill>
                <a:srgbClr val="128CAB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Watson </a:t>
            </a:r>
            <a:r>
              <a:rPr lang="en-GB" dirty="0" err="1"/>
              <a:t>IoT</a:t>
            </a:r>
            <a:r>
              <a:rPr lang="en-GB" dirty="0"/>
              <a:t> Bridge (Thanks Doug</a:t>
            </a:r>
            <a:r>
              <a:rPr lang="en-GB" dirty="0" smtClean="0"/>
              <a:t>!).</a:t>
            </a:r>
          </a:p>
          <a:p>
            <a:pPr lvl="1"/>
            <a:r>
              <a:rPr lang="en-GB" dirty="0" smtClean="0"/>
              <a:t>Followed Doug’s workshop slides to use bridge to connect </a:t>
            </a:r>
            <a:r>
              <a:rPr lang="en-GB" dirty="0" err="1" smtClean="0"/>
              <a:t>mbed</a:t>
            </a:r>
            <a:r>
              <a:rPr lang="en-GB" dirty="0" smtClean="0"/>
              <a:t> device connector to IBM Watson. In summary, the steps are: </a:t>
            </a:r>
          </a:p>
          <a:p>
            <a:pPr lvl="2"/>
            <a:r>
              <a:rPr lang="en-GB" dirty="0" smtClean="0"/>
              <a:t>Create </a:t>
            </a:r>
            <a:r>
              <a:rPr lang="en-GB" dirty="0" err="1" smtClean="0"/>
              <a:t>Bluemix</a:t>
            </a:r>
            <a:r>
              <a:rPr lang="en-GB" dirty="0" smtClean="0"/>
              <a:t> account.</a:t>
            </a:r>
          </a:p>
          <a:p>
            <a:pPr lvl="2"/>
            <a:r>
              <a:rPr lang="en-GB" dirty="0" smtClean="0"/>
              <a:t>Create Watson instance.</a:t>
            </a:r>
          </a:p>
          <a:p>
            <a:pPr lvl="2"/>
            <a:r>
              <a:rPr lang="en-GB" dirty="0" smtClean="0"/>
              <a:t>Generate API key for an app that will connect devices to Watson instance.</a:t>
            </a:r>
          </a:p>
          <a:p>
            <a:pPr lvl="2"/>
            <a:r>
              <a:rPr lang="en-GB" dirty="0" smtClean="0"/>
              <a:t>Create a Node-RED app to receive data with the key generated above.</a:t>
            </a:r>
          </a:p>
          <a:p>
            <a:pPr lvl="2"/>
            <a:r>
              <a:rPr lang="en-GB" dirty="0" smtClean="0"/>
              <a:t>Generate API key from </a:t>
            </a:r>
            <a:r>
              <a:rPr lang="en-GB" dirty="0" err="1" smtClean="0"/>
              <a:t>mbed</a:t>
            </a:r>
            <a:r>
              <a:rPr lang="en-GB" dirty="0" smtClean="0"/>
              <a:t> device connector to authorize Watson instance – this is done with the help of the “bridge”. Configure the bridge to use the MBED_DOMAIN and the API key for your credentials. Configure Node-RED app with these keys from both sides.</a:t>
            </a:r>
          </a:p>
          <a:p>
            <a:pPr marL="479876" lvl="2" indent="0">
              <a:buNone/>
            </a:pPr>
            <a:endParaRPr lang="en-GB" dirty="0" smtClean="0"/>
          </a:p>
          <a:p>
            <a:r>
              <a:rPr lang="en-GB" dirty="0" err="1" smtClean="0"/>
              <a:t>Bluemix</a:t>
            </a:r>
            <a:r>
              <a:rPr lang="en-GB" dirty="0" smtClean="0"/>
              <a:t>.</a:t>
            </a:r>
          </a:p>
          <a:p>
            <a:pPr lvl="1"/>
            <a:r>
              <a:rPr lang="en-GB" dirty="0" smtClean="0"/>
              <a:t>Used a 30-day free account to create service, Watson </a:t>
            </a:r>
            <a:r>
              <a:rPr lang="en-GB" dirty="0" err="1" smtClean="0"/>
              <a:t>IoT</a:t>
            </a:r>
            <a:r>
              <a:rPr lang="en-GB" dirty="0" smtClean="0"/>
              <a:t> instance, API keys, </a:t>
            </a:r>
            <a:r>
              <a:rPr lang="en-GB" dirty="0"/>
              <a:t>N</a:t>
            </a:r>
            <a:r>
              <a:rPr lang="en-GB" dirty="0" smtClean="0"/>
              <a:t>ode-RED application.</a:t>
            </a:r>
            <a:endParaRPr lang="en-GB" dirty="0"/>
          </a:p>
        </p:txBody>
      </p:sp>
      <p:graphicFrame>
        <p:nvGraphicFramePr>
          <p:cNvPr id="6" name="Object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6234582"/>
              </p:ext>
            </p:extLst>
          </p:nvPr>
        </p:nvGraphicFramePr>
        <p:xfrm>
          <a:off x="7678665" y="303839"/>
          <a:ext cx="1656754" cy="1461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3" name="Presentation" showAsIcon="1" r:id="rId5" imgW="914400" imgH="806400" progId="PowerPoint.Show.12">
                  <p:embed/>
                </p:oleObj>
              </mc:Choice>
              <mc:Fallback>
                <p:oleObj name="Presentation" showAsIcon="1" r:id="rId5" imgW="914400" imgH="80640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78665" y="303839"/>
                        <a:ext cx="1656754" cy="1461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678312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eft Arrow 4"/>
          <p:cNvSpPr/>
          <p:nvPr/>
        </p:nvSpPr>
        <p:spPr>
          <a:xfrm>
            <a:off x="1828800" y="3211033"/>
            <a:ext cx="531628" cy="244548"/>
          </a:xfrm>
          <a:prstGeom prst="leftArrow">
            <a:avLst/>
          </a:prstGeom>
          <a:solidFill>
            <a:srgbClr val="FF0000"/>
          </a:solidFill>
          <a:ln w="6350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400" dirty="0" err="1" smtClean="0">
              <a:solidFill>
                <a:schemeClr val="tx1"/>
              </a:solidFill>
            </a:endParaRPr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567" y="241780"/>
            <a:ext cx="7019925" cy="324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ight Arrow 7"/>
          <p:cNvSpPr/>
          <p:nvPr/>
        </p:nvSpPr>
        <p:spPr>
          <a:xfrm>
            <a:off x="202019" y="3161302"/>
            <a:ext cx="600739" cy="294280"/>
          </a:xfrm>
          <a:prstGeom prst="rightArrow">
            <a:avLst/>
          </a:prstGeom>
          <a:solidFill>
            <a:srgbClr val="FF0000"/>
          </a:solidFill>
          <a:ln w="6350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400" dirty="0" err="1" smtClean="0">
              <a:solidFill>
                <a:schemeClr val="tx1"/>
              </a:solidFill>
            </a:endParaRPr>
          </a:p>
        </p:txBody>
      </p:sp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14" y="3499256"/>
            <a:ext cx="2800350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ight Arrow 14"/>
          <p:cNvSpPr/>
          <p:nvPr/>
        </p:nvSpPr>
        <p:spPr>
          <a:xfrm>
            <a:off x="467832" y="5752214"/>
            <a:ext cx="712382" cy="233916"/>
          </a:xfrm>
          <a:prstGeom prst="rightArrow">
            <a:avLst/>
          </a:prstGeom>
          <a:solidFill>
            <a:srgbClr val="FF0000"/>
          </a:solidFill>
          <a:ln w="6350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400" dirty="0" err="1" smtClean="0">
              <a:solidFill>
                <a:schemeClr val="tx1"/>
              </a:solidFill>
            </a:endParaRPr>
          </a:p>
        </p:txBody>
      </p:sp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099" y="3681080"/>
            <a:ext cx="7848600" cy="230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2391" y="369371"/>
            <a:ext cx="3848100" cy="269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371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2C_to_BLE_to_mbedDC_to_IBM_Watson">
  <a:themeElements>
    <a:clrScheme name="Custom 10">
      <a:dk1>
        <a:srgbClr val="414444"/>
      </a:dk1>
      <a:lt1>
        <a:sysClr val="window" lastClr="FFFFFF"/>
      </a:lt1>
      <a:dk2>
        <a:srgbClr val="000000"/>
      </a:dk2>
      <a:lt2>
        <a:srgbClr val="FFFFFF"/>
      </a:lt2>
      <a:accent1>
        <a:srgbClr val="128CAB"/>
      </a:accent1>
      <a:accent2>
        <a:srgbClr val="00A960"/>
      </a:accent2>
      <a:accent3>
        <a:srgbClr val="00C3DC"/>
      </a:accent3>
      <a:accent4>
        <a:srgbClr val="765F97"/>
      </a:accent4>
      <a:accent5>
        <a:srgbClr val="CF364A"/>
      </a:accent5>
      <a:accent6>
        <a:srgbClr val="909393"/>
      </a:accent6>
      <a:hlink>
        <a:srgbClr val="128CAB"/>
      </a:hlink>
      <a:folHlink>
        <a:srgbClr val="009FC1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6350" cmpd="sng">
          <a:solidFill>
            <a:schemeClr val="accent1"/>
          </a:solidFill>
        </a:ln>
        <a:effectLst/>
      </a:spPr>
      <a:bodyPr rtlCol="0" anchor="t"/>
      <a:lstStyle>
        <a:defPPr>
          <a:defRPr sz="1400" dirty="0" err="1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rgbClr val="128CAB"/>
          </a:solidFill>
          <a:headEnd type="none" w="med" len="med"/>
          <a:tailEnd type="non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ppt/theme/themeOverride10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ppt/theme/themeOverride2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ppt/theme/themeOverride3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ppt/theme/themeOverride4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ppt/theme/themeOverride5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ppt/theme/themeOverride6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ppt/theme/themeOverride7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ppt/theme/themeOverride8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ppt/theme/themeOverride9.xml><?xml version="1.0" encoding="utf-8"?>
<a:themeOverride xmlns:a="http://schemas.openxmlformats.org/drawingml/2006/main">
  <a:clrScheme name="Custom 10">
    <a:dk1>
      <a:srgbClr val="414444"/>
    </a:dk1>
    <a:lt1>
      <a:sysClr val="window" lastClr="FFFFFF"/>
    </a:lt1>
    <a:dk2>
      <a:srgbClr val="000000"/>
    </a:dk2>
    <a:lt2>
      <a:srgbClr val="FFFFFF"/>
    </a:lt2>
    <a:accent1>
      <a:srgbClr val="128CAB"/>
    </a:accent1>
    <a:accent2>
      <a:srgbClr val="00A960"/>
    </a:accent2>
    <a:accent3>
      <a:srgbClr val="00C3DC"/>
    </a:accent3>
    <a:accent4>
      <a:srgbClr val="765F97"/>
    </a:accent4>
    <a:accent5>
      <a:srgbClr val="CF364A"/>
    </a:accent5>
    <a:accent6>
      <a:srgbClr val="909393"/>
    </a:accent6>
    <a:hlink>
      <a:srgbClr val="128CAB"/>
    </a:hlink>
    <a:folHlink>
      <a:srgbClr val="009FC1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>
  <documentManagement>
    <_dlc_DocId xmlns="f2ad5090-61a8-4b8c-ab70-68f4ff4d1933">ARM-ECM-0543388</_dlc_DocId>
    <_dlc_DocIdUrl xmlns="f2ad5090-61a8-4b8c-ab70-68f4ff4d1933">
      <Url>http://teamsites.arm.com/sites/cthub/_layouts/DocIdRedir.aspx?ID=ARM-ECM-0543388</Url>
      <Description>ARM-ECM-0543388</Description>
    </_dlc_DocIdUrl>
    <Current_x0020_Version xmlns="f2ad5090-61a8-4b8c-ab70-68f4ff4d1933">8.0</Current_x0020_Version>
    <Document_x0020_Author xmlns="f2ad5090-61a8-4b8c-ab70-68f4ff4d1933">
      <UserInfo>
        <DisplayName/>
        <AccountId xsi:nil="true"/>
        <AccountType/>
      </UserInfo>
    </Document_x0020_Author>
    <Document_x0020_Confidentiality xmlns="f2ad5090-61a8-4b8c-ab70-68f4ff4d1933">Confidential</Document_x0020_Confidentiality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ARM Presentation (Confidential)" ma:contentTypeID="0x0101005C6975769EB1684CAB07571CAE07A11B04005D24418AABBAE844A6733AB35FD3BC97" ma:contentTypeVersion="22" ma:contentTypeDescription="" ma:contentTypeScope="" ma:versionID="e7f56dcce1d4d4aaa573f3f4c6c39766">
  <xsd:schema xmlns:xsd="http://www.w3.org/2001/XMLSchema" xmlns:xs="http://www.w3.org/2001/XMLSchema" xmlns:p="http://schemas.microsoft.com/office/2006/metadata/properties" xmlns:ns2="f2ad5090-61a8-4b8c-ab70-68f4ff4d1933" targetNamespace="http://schemas.microsoft.com/office/2006/metadata/properties" ma:root="true" ma:fieldsID="fe22a104bb3b0c700f139377294efc1e" ns2:_="">
    <xsd:import namespace="f2ad5090-61a8-4b8c-ab70-68f4ff4d1933"/>
    <xsd:element name="properties">
      <xsd:complexType>
        <xsd:sequence>
          <xsd:element name="documentManagement">
            <xsd:complexType>
              <xsd:all>
                <xsd:element ref="ns2:Document_x0020_Author" minOccurs="0"/>
                <xsd:element ref="ns2:Document_x0020_Confidentiality" minOccurs="0"/>
                <xsd:element ref="ns2:Current_x0020_Version" minOccurs="0"/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2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3" nillable="true" ma:displayName="Document Confidentiality" ma:default="Confidential" ma:format="Dropdown" ma:internalName="Document_x0020_Confidentiality" ma:readOnly="false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Current_x0020_Version" ma:index="6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2" ma:displayName="Content Type"/>
        <xsd:element ref="dc:title" minOccurs="0" maxOccurs="1" ma:index="1" ma:displayName="Title"/>
        <xsd:element ref="dc:subject" minOccurs="0" maxOccurs="1"/>
        <xsd:element ref="dc:description" minOccurs="0" maxOccurs="1" ma:index="4" ma:displayName="Comments"/>
        <xsd:element name="keywords" minOccurs="0" maxOccurs="1" type="xsd:string" ma:index="5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3E6A18-9A0A-4E27-8E6B-E388B8915A7F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AE6E82D6-7FB8-4D99-A7B6-3C5BB1D894B9}">
  <ds:schemaRefs>
    <ds:schemaRef ds:uri="http://schemas.microsoft.com/office/2006/metadata/properties"/>
    <ds:schemaRef ds:uri="f2ad5090-61a8-4b8c-ab70-68f4ff4d1933"/>
  </ds:schemaRefs>
</ds:datastoreItem>
</file>

<file path=customXml/itemProps3.xml><?xml version="1.0" encoding="utf-8"?>
<ds:datastoreItem xmlns:ds="http://schemas.openxmlformats.org/officeDocument/2006/customXml" ds:itemID="{9C777C69-0744-4BF3-8514-FB149EBD2248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CF5F801E-33B3-4A3F-869C-1408F2852C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ad5090-61a8-4b8c-ab70-68f4ff4d19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4393</TotalTime>
  <Words>523</Words>
  <Application>Microsoft Office PowerPoint</Application>
  <PresentationFormat>Custom</PresentationFormat>
  <Paragraphs>89</Paragraphs>
  <Slides>14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I2C_to_BLE_to_mbedDC_to_IBM_Watson</vt:lpstr>
      <vt:lpstr>Presentation</vt:lpstr>
      <vt:lpstr>Packager Shell Object</vt:lpstr>
      <vt:lpstr>From Device to Cloud – The Saga of a sensor.  I2C to BLE to mbed Device Connector to IBM Watson.</vt:lpstr>
      <vt:lpstr>Aim of the project:</vt:lpstr>
      <vt:lpstr>System Overview.</vt:lpstr>
      <vt:lpstr>Initial Setup:</vt:lpstr>
      <vt:lpstr>Modules:</vt:lpstr>
      <vt:lpstr>Modules Contd..</vt:lpstr>
      <vt:lpstr>Modules Contd..</vt:lpstr>
      <vt:lpstr>Modules Contd..</vt:lpstr>
      <vt:lpstr>PowerPoint Presentation</vt:lpstr>
      <vt:lpstr>PowerPoint Presentation</vt:lpstr>
      <vt:lpstr>PowerPoint Presentation</vt:lpstr>
      <vt:lpstr>OK..enough theory..time for some proof..!!</vt:lpstr>
      <vt:lpstr>Scope for improvements.</vt:lpstr>
      <vt:lpstr>Questions / Comments??</vt:lpstr>
    </vt:vector>
  </TitlesOfParts>
  <Manager>Stuart.Waldron@arm.com</Manager>
  <Company>Arm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Device to Cloud – The Saga of a sensor.  I2C to BLE to mbed Device Connector to IBM Watson.</dc:title>
  <dc:creator>Ashok Rao</dc:creator>
  <cp:lastModifiedBy>Ashok Rao</cp:lastModifiedBy>
  <cp:revision>35</cp:revision>
  <cp:lastPrinted>2014-06-09T11:07:53Z</cp:lastPrinted>
  <dcterms:created xsi:type="dcterms:W3CDTF">2016-11-16T17:54:56Z</dcterms:created>
  <dcterms:modified xsi:type="dcterms:W3CDTF">2016-11-24T11:23:55Z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0x0101005C6975769EB1684CAB07571CAE07A11B04005D24418AABBAE844A6733AB35FD3BC97</vt:lpwstr>
  </property>
  <property fmtid="{D5CDD505-2E9C-101B-9397-08002B2CF9AE}" pid="3" name="_dlc_DocIdItemGuid">
    <vt:lpwstr>fa0faf5a-eeba-4021-a8b5-60a06c4003df</vt:lpwstr>
  </property>
  <property fmtid="{D5CDD505-2E9C-101B-9397-08002B2CF9AE}" pid="4" name="vti_description">
    <vt:lpwstr/>
  </property>
  <property fmtid="{D5CDD505-2E9C-101B-9397-08002B2CF9AE}" pid="5" name="_dlc_policyId">
    <vt:lpwstr>0x0101004E4B3E189D714F49A85ED613D6AE4F95|-1756139441</vt:lpwstr>
  </property>
  <property fmtid="{D5CDD505-2E9C-101B-9397-08002B2CF9AE}" pid="6" name="ItemRetentionFormula">
    <vt:lpwstr/>
  </property>
  <property fmtid="{D5CDD505-2E9C-101B-9397-08002B2CF9AE}" pid="7" name="_dlc_ItemStageId">
    <vt:lpwstr>1</vt:lpwstr>
  </property>
  <property fmtid="{D5CDD505-2E9C-101B-9397-08002B2CF9AE}" pid="8" name="_dlc_LastRun">
    <vt:lpwstr>08/15/2015 23:02:11</vt:lpwstr>
  </property>
  <property fmtid="{D5CDD505-2E9C-101B-9397-08002B2CF9AE}" pid="9" name="WorkflowChangePath">
    <vt:lpwstr>1069b4ef-e6f3-4ad7-8c8e-772136578697,10;</vt:lpwstr>
  </property>
  <property fmtid="{D5CDD505-2E9C-101B-9397-08002B2CF9AE}" pid="10" name="c45c40ffca3445d9bf3205a60bd2f6d6">
    <vt:lpwstr>Confidential|28d1025d-1415-4984-b35e-5b79e7d32b5c</vt:lpwstr>
  </property>
  <property fmtid="{D5CDD505-2E9C-101B-9397-08002B2CF9AE}" pid="11" name="TaxKeyword">
    <vt:lpwstr/>
  </property>
  <property fmtid="{D5CDD505-2E9C-101B-9397-08002B2CF9AE}" pid="12" name="Confidentiality">
    <vt:lpwstr>1;#Confidential|28d1025d-1415-4984-b35e-5b79e7d32b5c</vt:lpwstr>
  </property>
  <property fmtid="{D5CDD505-2E9C-101B-9397-08002B2CF9AE}" pid="13" name="Current Version">
    <vt:lpwstr>6.0</vt:lpwstr>
  </property>
  <property fmtid="{D5CDD505-2E9C-101B-9397-08002B2CF9AE}" pid="14" name="Calendar_x0020_Year">
    <vt:lpwstr>5;#2015|ee47c3e7-6a69-4f36-9adf-1007c8d399a4</vt:lpwstr>
  </property>
  <property fmtid="{D5CDD505-2E9C-101B-9397-08002B2CF9AE}" pid="15" name="Calendar Year">
    <vt:lpwstr>5;#2015|ee47c3e7-6a69-4f36-9adf-1007c8d399a4</vt:lpwstr>
  </property>
  <property fmtid="{D5CDD505-2E9C-101B-9397-08002B2CF9AE}" pid="16" name="Document Author">
    <vt:lpwstr/>
  </property>
  <property fmtid="{D5CDD505-2E9C-101B-9397-08002B2CF9AE}" pid="17" name="Document Confidentiality">
    <vt:lpwstr>Confidential</vt:lpwstr>
  </property>
  <property fmtid="{D5CDD505-2E9C-101B-9397-08002B2CF9AE}" pid="18" name="TaxCatchAll">
    <vt:lpwstr>5;#2015|ee47c3e7-6a69-4f36-9adf-1007c8d399a4;#1;#Confidential|28d1025d-1415-4984-b35e-5b79e7d32b5c</vt:lpwstr>
  </property>
  <property fmtid="{D5CDD505-2E9C-101B-9397-08002B2CF9AE}" pid="19" name="TaxKeywordTaxHTField">
    <vt:lpwstr/>
  </property>
  <property fmtid="{D5CDD505-2E9C-101B-9397-08002B2CF9AE}" pid="20" name="j60c3ced31bb40378c6254d49035d966">
    <vt:lpwstr>2015|ee47c3e7-6a69-4f36-9adf-1007c8d399a4</vt:lpwstr>
  </property>
</Properties>
</file>